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7" r:id="rId3"/>
    <p:sldId id="268" r:id="rId4"/>
    <p:sldId id="269" r:id="rId5"/>
    <p:sldId id="258" r:id="rId6"/>
    <p:sldId id="260" r:id="rId7"/>
    <p:sldId id="273" r:id="rId8"/>
    <p:sldId id="274" r:id="rId9"/>
    <p:sldId id="264" r:id="rId10"/>
    <p:sldId id="265" r:id="rId11"/>
    <p:sldId id="266" r:id="rId12"/>
    <p:sldId id="270" r:id="rId13"/>
    <p:sldId id="271" r:id="rId14"/>
    <p:sldId id="275" r:id="rId15"/>
    <p:sldId id="280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76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13" Type="http://schemas.openxmlformats.org/officeDocument/2006/relationships/image" Target="../media/image132.wmf"/><Relationship Id="rId18" Type="http://schemas.openxmlformats.org/officeDocument/2006/relationships/image" Target="../media/image137.wmf"/><Relationship Id="rId3" Type="http://schemas.openxmlformats.org/officeDocument/2006/relationships/image" Target="../media/image122.wmf"/><Relationship Id="rId21" Type="http://schemas.openxmlformats.org/officeDocument/2006/relationships/image" Target="../media/image140.wmf"/><Relationship Id="rId7" Type="http://schemas.openxmlformats.org/officeDocument/2006/relationships/image" Target="../media/image126.wmf"/><Relationship Id="rId12" Type="http://schemas.openxmlformats.org/officeDocument/2006/relationships/image" Target="../media/image131.wmf"/><Relationship Id="rId17" Type="http://schemas.openxmlformats.org/officeDocument/2006/relationships/image" Target="../media/image136.wmf"/><Relationship Id="rId2" Type="http://schemas.openxmlformats.org/officeDocument/2006/relationships/image" Target="../media/image121.wmf"/><Relationship Id="rId16" Type="http://schemas.openxmlformats.org/officeDocument/2006/relationships/image" Target="../media/image135.wmf"/><Relationship Id="rId20" Type="http://schemas.openxmlformats.org/officeDocument/2006/relationships/image" Target="../media/image139.wmf"/><Relationship Id="rId1" Type="http://schemas.openxmlformats.org/officeDocument/2006/relationships/image" Target="../media/image120.wmf"/><Relationship Id="rId6" Type="http://schemas.openxmlformats.org/officeDocument/2006/relationships/image" Target="../media/image125.wmf"/><Relationship Id="rId11" Type="http://schemas.openxmlformats.org/officeDocument/2006/relationships/image" Target="../media/image130.wmf"/><Relationship Id="rId5" Type="http://schemas.openxmlformats.org/officeDocument/2006/relationships/image" Target="../media/image124.wmf"/><Relationship Id="rId15" Type="http://schemas.openxmlformats.org/officeDocument/2006/relationships/image" Target="../media/image134.wmf"/><Relationship Id="rId10" Type="http://schemas.openxmlformats.org/officeDocument/2006/relationships/image" Target="../media/image129.wmf"/><Relationship Id="rId19" Type="http://schemas.openxmlformats.org/officeDocument/2006/relationships/image" Target="../media/image138.wmf"/><Relationship Id="rId4" Type="http://schemas.openxmlformats.org/officeDocument/2006/relationships/image" Target="../media/image123.wmf"/><Relationship Id="rId9" Type="http://schemas.openxmlformats.org/officeDocument/2006/relationships/image" Target="../media/image128.wmf"/><Relationship Id="rId14" Type="http://schemas.openxmlformats.org/officeDocument/2006/relationships/image" Target="../media/image1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6" Type="http://schemas.openxmlformats.org/officeDocument/2006/relationships/image" Target="../media/image146.wmf"/><Relationship Id="rId5" Type="http://schemas.openxmlformats.org/officeDocument/2006/relationships/image" Target="../media/image145.wmf"/><Relationship Id="rId4" Type="http://schemas.openxmlformats.org/officeDocument/2006/relationships/image" Target="../media/image1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7" Type="http://schemas.openxmlformats.org/officeDocument/2006/relationships/image" Target="../media/image153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Relationship Id="rId6" Type="http://schemas.openxmlformats.org/officeDocument/2006/relationships/image" Target="../media/image152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e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8.wmf"/><Relationship Id="rId18" Type="http://schemas.openxmlformats.org/officeDocument/2006/relationships/image" Target="../media/image53.wmf"/><Relationship Id="rId26" Type="http://schemas.openxmlformats.org/officeDocument/2006/relationships/image" Target="../media/image61.wmf"/><Relationship Id="rId3" Type="http://schemas.openxmlformats.org/officeDocument/2006/relationships/image" Target="../media/image38.wmf"/><Relationship Id="rId21" Type="http://schemas.openxmlformats.org/officeDocument/2006/relationships/image" Target="../media/image56.wmf"/><Relationship Id="rId7" Type="http://schemas.openxmlformats.org/officeDocument/2006/relationships/image" Target="../media/image42.wmf"/><Relationship Id="rId12" Type="http://schemas.openxmlformats.org/officeDocument/2006/relationships/image" Target="../media/image47.wmf"/><Relationship Id="rId17" Type="http://schemas.openxmlformats.org/officeDocument/2006/relationships/image" Target="../media/image52.wmf"/><Relationship Id="rId25" Type="http://schemas.openxmlformats.org/officeDocument/2006/relationships/image" Target="../media/image60.wmf"/><Relationship Id="rId2" Type="http://schemas.openxmlformats.org/officeDocument/2006/relationships/image" Target="../media/image37.wmf"/><Relationship Id="rId16" Type="http://schemas.openxmlformats.org/officeDocument/2006/relationships/image" Target="../media/image51.wmf"/><Relationship Id="rId20" Type="http://schemas.openxmlformats.org/officeDocument/2006/relationships/image" Target="../media/image55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11" Type="http://schemas.openxmlformats.org/officeDocument/2006/relationships/image" Target="../media/image46.wmf"/><Relationship Id="rId24" Type="http://schemas.openxmlformats.org/officeDocument/2006/relationships/image" Target="../media/image59.wmf"/><Relationship Id="rId5" Type="http://schemas.openxmlformats.org/officeDocument/2006/relationships/image" Target="../media/image40.wmf"/><Relationship Id="rId15" Type="http://schemas.openxmlformats.org/officeDocument/2006/relationships/image" Target="../media/image50.wmf"/><Relationship Id="rId23" Type="http://schemas.openxmlformats.org/officeDocument/2006/relationships/image" Target="../media/image58.wmf"/><Relationship Id="rId10" Type="http://schemas.openxmlformats.org/officeDocument/2006/relationships/image" Target="../media/image45.wmf"/><Relationship Id="rId19" Type="http://schemas.openxmlformats.org/officeDocument/2006/relationships/image" Target="../media/image54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Relationship Id="rId14" Type="http://schemas.openxmlformats.org/officeDocument/2006/relationships/image" Target="../media/image49.wmf"/><Relationship Id="rId22" Type="http://schemas.openxmlformats.org/officeDocument/2006/relationships/image" Target="../media/image57.wmf"/><Relationship Id="rId27" Type="http://schemas.openxmlformats.org/officeDocument/2006/relationships/image" Target="../media/image6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image" Target="../media/image75.wmf"/><Relationship Id="rId18" Type="http://schemas.openxmlformats.org/officeDocument/2006/relationships/image" Target="../media/image80.wmf"/><Relationship Id="rId26" Type="http://schemas.openxmlformats.org/officeDocument/2006/relationships/image" Target="../media/image88.wmf"/><Relationship Id="rId3" Type="http://schemas.openxmlformats.org/officeDocument/2006/relationships/image" Target="../media/image65.wmf"/><Relationship Id="rId21" Type="http://schemas.openxmlformats.org/officeDocument/2006/relationships/image" Target="../media/image83.wmf"/><Relationship Id="rId7" Type="http://schemas.openxmlformats.org/officeDocument/2006/relationships/image" Target="../media/image69.wmf"/><Relationship Id="rId12" Type="http://schemas.openxmlformats.org/officeDocument/2006/relationships/image" Target="../media/image74.wmf"/><Relationship Id="rId17" Type="http://schemas.openxmlformats.org/officeDocument/2006/relationships/image" Target="../media/image79.wmf"/><Relationship Id="rId25" Type="http://schemas.openxmlformats.org/officeDocument/2006/relationships/image" Target="../media/image87.wmf"/><Relationship Id="rId2" Type="http://schemas.openxmlformats.org/officeDocument/2006/relationships/image" Target="../media/image64.wmf"/><Relationship Id="rId16" Type="http://schemas.openxmlformats.org/officeDocument/2006/relationships/image" Target="../media/image78.wmf"/><Relationship Id="rId20" Type="http://schemas.openxmlformats.org/officeDocument/2006/relationships/image" Target="../media/image82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11" Type="http://schemas.openxmlformats.org/officeDocument/2006/relationships/image" Target="../media/image73.wmf"/><Relationship Id="rId24" Type="http://schemas.openxmlformats.org/officeDocument/2006/relationships/image" Target="../media/image86.wmf"/><Relationship Id="rId5" Type="http://schemas.openxmlformats.org/officeDocument/2006/relationships/image" Target="../media/image67.wmf"/><Relationship Id="rId15" Type="http://schemas.openxmlformats.org/officeDocument/2006/relationships/image" Target="../media/image77.wmf"/><Relationship Id="rId23" Type="http://schemas.openxmlformats.org/officeDocument/2006/relationships/image" Target="../media/image85.wmf"/><Relationship Id="rId28" Type="http://schemas.openxmlformats.org/officeDocument/2006/relationships/image" Target="../media/image90.wmf"/><Relationship Id="rId10" Type="http://schemas.openxmlformats.org/officeDocument/2006/relationships/image" Target="../media/image72.wmf"/><Relationship Id="rId19" Type="http://schemas.openxmlformats.org/officeDocument/2006/relationships/image" Target="../media/image81.wmf"/><Relationship Id="rId4" Type="http://schemas.openxmlformats.org/officeDocument/2006/relationships/image" Target="../media/image66.wmf"/><Relationship Id="rId9" Type="http://schemas.openxmlformats.org/officeDocument/2006/relationships/image" Target="../media/image71.wmf"/><Relationship Id="rId14" Type="http://schemas.openxmlformats.org/officeDocument/2006/relationships/image" Target="../media/image76.wmf"/><Relationship Id="rId22" Type="http://schemas.openxmlformats.org/officeDocument/2006/relationships/image" Target="../media/image84.wmf"/><Relationship Id="rId27" Type="http://schemas.openxmlformats.org/officeDocument/2006/relationships/image" Target="../media/image8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109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108.wmf"/><Relationship Id="rId5" Type="http://schemas.openxmlformats.org/officeDocument/2006/relationships/image" Target="../media/image102.wmf"/><Relationship Id="rId15" Type="http://schemas.openxmlformats.org/officeDocument/2006/relationships/image" Target="../media/image11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Relationship Id="rId14" Type="http://schemas.openxmlformats.org/officeDocument/2006/relationships/image" Target="../media/image1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6" Type="http://schemas.openxmlformats.org/officeDocument/2006/relationships/image" Target="../media/image119.wmf"/><Relationship Id="rId5" Type="http://schemas.openxmlformats.org/officeDocument/2006/relationships/image" Target="../media/image118.wmf"/><Relationship Id="rId4" Type="http://schemas.openxmlformats.org/officeDocument/2006/relationships/image" Target="../media/image1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2D3B2-653A-41D7-B9D1-663AB710EC48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FD80D-DD53-453E-94DE-47A9887844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317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5161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2715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1164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8512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8275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4333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461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3020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6233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0651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1527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052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6541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8117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515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oleObject" Target="../embeddings/oleObject127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24.bin"/><Relationship Id="rId12" Type="http://schemas.openxmlformats.org/officeDocument/2006/relationships/image" Target="../media/image1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9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4.wmf"/><Relationship Id="rId11" Type="http://schemas.openxmlformats.org/officeDocument/2006/relationships/oleObject" Target="../embeddings/oleObject126.bin"/><Relationship Id="rId5" Type="http://schemas.openxmlformats.org/officeDocument/2006/relationships/oleObject" Target="../embeddings/oleObject123.bin"/><Relationship Id="rId15" Type="http://schemas.openxmlformats.org/officeDocument/2006/relationships/oleObject" Target="../embeddings/oleObject128.bin"/><Relationship Id="rId10" Type="http://schemas.openxmlformats.org/officeDocument/2006/relationships/image" Target="../media/image116.wmf"/><Relationship Id="rId4" Type="http://schemas.openxmlformats.org/officeDocument/2006/relationships/image" Target="../media/image113.emf"/><Relationship Id="rId9" Type="http://schemas.openxmlformats.org/officeDocument/2006/relationships/oleObject" Target="../embeddings/oleObject125.bin"/><Relationship Id="rId14" Type="http://schemas.openxmlformats.org/officeDocument/2006/relationships/image" Target="../media/image1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image" Target="../media/image124.wmf"/><Relationship Id="rId18" Type="http://schemas.openxmlformats.org/officeDocument/2006/relationships/oleObject" Target="../embeddings/oleObject136.bin"/><Relationship Id="rId26" Type="http://schemas.openxmlformats.org/officeDocument/2006/relationships/oleObject" Target="../embeddings/oleObject140.bin"/><Relationship Id="rId39" Type="http://schemas.openxmlformats.org/officeDocument/2006/relationships/image" Target="../media/image137.wmf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28.wmf"/><Relationship Id="rId34" Type="http://schemas.openxmlformats.org/officeDocument/2006/relationships/oleObject" Target="../embeddings/oleObject144.bin"/><Relationship Id="rId42" Type="http://schemas.openxmlformats.org/officeDocument/2006/relationships/oleObject" Target="../embeddings/oleObject148.bin"/><Relationship Id="rId7" Type="http://schemas.openxmlformats.org/officeDocument/2006/relationships/image" Target="../media/image121.wmf"/><Relationship Id="rId12" Type="http://schemas.openxmlformats.org/officeDocument/2006/relationships/oleObject" Target="../embeddings/oleObject133.bin"/><Relationship Id="rId17" Type="http://schemas.openxmlformats.org/officeDocument/2006/relationships/image" Target="../media/image126.wmf"/><Relationship Id="rId25" Type="http://schemas.openxmlformats.org/officeDocument/2006/relationships/image" Target="../media/image130.wmf"/><Relationship Id="rId33" Type="http://schemas.openxmlformats.org/officeDocument/2006/relationships/image" Target="../media/image134.wmf"/><Relationship Id="rId38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5.bin"/><Relationship Id="rId20" Type="http://schemas.openxmlformats.org/officeDocument/2006/relationships/oleObject" Target="../embeddings/oleObject137.bin"/><Relationship Id="rId29" Type="http://schemas.openxmlformats.org/officeDocument/2006/relationships/image" Target="../media/image132.wmf"/><Relationship Id="rId41" Type="http://schemas.openxmlformats.org/officeDocument/2006/relationships/image" Target="../media/image138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0.bin"/><Relationship Id="rId11" Type="http://schemas.openxmlformats.org/officeDocument/2006/relationships/image" Target="../media/image123.wmf"/><Relationship Id="rId24" Type="http://schemas.openxmlformats.org/officeDocument/2006/relationships/oleObject" Target="../embeddings/oleObject139.bin"/><Relationship Id="rId32" Type="http://schemas.openxmlformats.org/officeDocument/2006/relationships/oleObject" Target="../embeddings/oleObject143.bin"/><Relationship Id="rId37" Type="http://schemas.openxmlformats.org/officeDocument/2006/relationships/image" Target="../media/image136.wmf"/><Relationship Id="rId40" Type="http://schemas.openxmlformats.org/officeDocument/2006/relationships/oleObject" Target="../embeddings/oleObject147.bin"/><Relationship Id="rId45" Type="http://schemas.openxmlformats.org/officeDocument/2006/relationships/image" Target="../media/image140.wmf"/><Relationship Id="rId5" Type="http://schemas.openxmlformats.org/officeDocument/2006/relationships/image" Target="../media/image120.wmf"/><Relationship Id="rId15" Type="http://schemas.openxmlformats.org/officeDocument/2006/relationships/image" Target="../media/image125.wmf"/><Relationship Id="rId23" Type="http://schemas.openxmlformats.org/officeDocument/2006/relationships/image" Target="../media/image129.wmf"/><Relationship Id="rId28" Type="http://schemas.openxmlformats.org/officeDocument/2006/relationships/oleObject" Target="../embeddings/oleObject141.bin"/><Relationship Id="rId36" Type="http://schemas.openxmlformats.org/officeDocument/2006/relationships/oleObject" Target="../embeddings/oleObject145.bin"/><Relationship Id="rId10" Type="http://schemas.openxmlformats.org/officeDocument/2006/relationships/oleObject" Target="../embeddings/oleObject132.bin"/><Relationship Id="rId19" Type="http://schemas.openxmlformats.org/officeDocument/2006/relationships/image" Target="../media/image127.wmf"/><Relationship Id="rId31" Type="http://schemas.openxmlformats.org/officeDocument/2006/relationships/image" Target="../media/image133.wmf"/><Relationship Id="rId44" Type="http://schemas.openxmlformats.org/officeDocument/2006/relationships/oleObject" Target="../embeddings/oleObject149.bin"/><Relationship Id="rId4" Type="http://schemas.openxmlformats.org/officeDocument/2006/relationships/oleObject" Target="../embeddings/oleObject129.bin"/><Relationship Id="rId9" Type="http://schemas.openxmlformats.org/officeDocument/2006/relationships/image" Target="../media/image122.wmf"/><Relationship Id="rId14" Type="http://schemas.openxmlformats.org/officeDocument/2006/relationships/oleObject" Target="../embeddings/oleObject134.bin"/><Relationship Id="rId22" Type="http://schemas.openxmlformats.org/officeDocument/2006/relationships/oleObject" Target="../embeddings/oleObject138.bin"/><Relationship Id="rId27" Type="http://schemas.openxmlformats.org/officeDocument/2006/relationships/image" Target="../media/image131.wmf"/><Relationship Id="rId30" Type="http://schemas.openxmlformats.org/officeDocument/2006/relationships/oleObject" Target="../embeddings/oleObject142.bin"/><Relationship Id="rId35" Type="http://schemas.openxmlformats.org/officeDocument/2006/relationships/image" Target="../media/image135.wmf"/><Relationship Id="rId43" Type="http://schemas.openxmlformats.org/officeDocument/2006/relationships/image" Target="../media/image13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2.bin"/><Relationship Id="rId13" Type="http://schemas.openxmlformats.org/officeDocument/2006/relationships/image" Target="../media/image145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42.wmf"/><Relationship Id="rId12" Type="http://schemas.openxmlformats.org/officeDocument/2006/relationships/oleObject" Target="../embeddings/oleObject1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1.bin"/><Relationship Id="rId11" Type="http://schemas.openxmlformats.org/officeDocument/2006/relationships/image" Target="../media/image144.wmf"/><Relationship Id="rId5" Type="http://schemas.openxmlformats.org/officeDocument/2006/relationships/image" Target="../media/image141.wmf"/><Relationship Id="rId15" Type="http://schemas.openxmlformats.org/officeDocument/2006/relationships/image" Target="../media/image146.wmf"/><Relationship Id="rId10" Type="http://schemas.openxmlformats.org/officeDocument/2006/relationships/oleObject" Target="../embeddings/oleObject153.bin"/><Relationship Id="rId4" Type="http://schemas.openxmlformats.org/officeDocument/2006/relationships/oleObject" Target="../embeddings/oleObject150.bin"/><Relationship Id="rId9" Type="http://schemas.openxmlformats.org/officeDocument/2006/relationships/image" Target="../media/image143.wmf"/><Relationship Id="rId14" Type="http://schemas.openxmlformats.org/officeDocument/2006/relationships/oleObject" Target="../embeddings/oleObject15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13" Type="http://schemas.openxmlformats.org/officeDocument/2006/relationships/image" Target="../media/image151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8.wmf"/><Relationship Id="rId12" Type="http://schemas.openxmlformats.org/officeDocument/2006/relationships/oleObject" Target="../embeddings/oleObject160.bin"/><Relationship Id="rId17" Type="http://schemas.openxmlformats.org/officeDocument/2006/relationships/image" Target="../media/image15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2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7.bin"/><Relationship Id="rId11" Type="http://schemas.openxmlformats.org/officeDocument/2006/relationships/image" Target="../media/image150.wmf"/><Relationship Id="rId5" Type="http://schemas.openxmlformats.org/officeDocument/2006/relationships/image" Target="../media/image147.wmf"/><Relationship Id="rId15" Type="http://schemas.openxmlformats.org/officeDocument/2006/relationships/image" Target="../media/image152.wmf"/><Relationship Id="rId10" Type="http://schemas.openxmlformats.org/officeDocument/2006/relationships/oleObject" Target="../embeddings/oleObject159.bin"/><Relationship Id="rId4" Type="http://schemas.openxmlformats.org/officeDocument/2006/relationships/oleObject" Target="../embeddings/oleObject156.bin"/><Relationship Id="rId9" Type="http://schemas.openxmlformats.org/officeDocument/2006/relationships/image" Target="../media/image149.wmf"/><Relationship Id="rId14" Type="http://schemas.openxmlformats.org/officeDocument/2006/relationships/oleObject" Target="../embeddings/oleObject16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0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23" Type="http://schemas.openxmlformats.org/officeDocument/2006/relationships/image" Target="../media/image21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0.wmf"/><Relationship Id="rId7" Type="http://schemas.openxmlformats.org/officeDocument/2006/relationships/image" Target="../media/image23.e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8.wmf"/><Relationship Id="rId25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29" Type="http://schemas.openxmlformats.org/officeDocument/2006/relationships/image" Target="../media/image34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24" Type="http://schemas.openxmlformats.org/officeDocument/2006/relationships/oleObject" Target="../embeddings/oleObject31.bin"/><Relationship Id="rId5" Type="http://schemas.openxmlformats.org/officeDocument/2006/relationships/image" Target="../media/image22.emf"/><Relationship Id="rId15" Type="http://schemas.openxmlformats.org/officeDocument/2006/relationships/image" Target="../media/image27.wmf"/><Relationship Id="rId23" Type="http://schemas.openxmlformats.org/officeDocument/2006/relationships/image" Target="../media/image31.wmf"/><Relationship Id="rId28" Type="http://schemas.openxmlformats.org/officeDocument/2006/relationships/oleObject" Target="../embeddings/oleObject33.bin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9.wmf"/><Relationship Id="rId31" Type="http://schemas.openxmlformats.org/officeDocument/2006/relationships/image" Target="../media/image35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3.wmf"/><Relationship Id="rId30" Type="http://schemas.openxmlformats.org/officeDocument/2006/relationships/oleObject" Target="../embeddings/oleObject34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wmf"/><Relationship Id="rId18" Type="http://schemas.openxmlformats.org/officeDocument/2006/relationships/oleObject" Target="../embeddings/oleObject42.bin"/><Relationship Id="rId26" Type="http://schemas.openxmlformats.org/officeDocument/2006/relationships/image" Target="../media/image46.wmf"/><Relationship Id="rId39" Type="http://schemas.openxmlformats.org/officeDocument/2006/relationships/oleObject" Target="../embeddings/oleObject53.bin"/><Relationship Id="rId21" Type="http://schemas.openxmlformats.org/officeDocument/2006/relationships/image" Target="../media/image44.wmf"/><Relationship Id="rId34" Type="http://schemas.openxmlformats.org/officeDocument/2006/relationships/image" Target="../media/image50.wmf"/><Relationship Id="rId42" Type="http://schemas.openxmlformats.org/officeDocument/2006/relationships/image" Target="../media/image53.wmf"/><Relationship Id="rId47" Type="http://schemas.openxmlformats.org/officeDocument/2006/relationships/oleObject" Target="../embeddings/oleObject58.bin"/><Relationship Id="rId50" Type="http://schemas.openxmlformats.org/officeDocument/2006/relationships/image" Target="../media/image57.wmf"/><Relationship Id="rId55" Type="http://schemas.openxmlformats.org/officeDocument/2006/relationships/oleObject" Target="../embeddings/oleObject63.bin"/><Relationship Id="rId63" Type="http://schemas.openxmlformats.org/officeDocument/2006/relationships/image" Target="../media/image62.wmf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29" Type="http://schemas.openxmlformats.org/officeDocument/2006/relationships/oleObject" Target="../embeddings/oleObject48.bin"/><Relationship Id="rId41" Type="http://schemas.openxmlformats.org/officeDocument/2006/relationships/oleObject" Target="../embeddings/oleObject55.bin"/><Relationship Id="rId54" Type="http://schemas.openxmlformats.org/officeDocument/2006/relationships/oleObject" Target="../embeddings/oleObject62.bin"/><Relationship Id="rId62" Type="http://schemas.openxmlformats.org/officeDocument/2006/relationships/oleObject" Target="../embeddings/oleObject6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9.wmf"/><Relationship Id="rId24" Type="http://schemas.openxmlformats.org/officeDocument/2006/relationships/image" Target="../media/image45.wmf"/><Relationship Id="rId32" Type="http://schemas.openxmlformats.org/officeDocument/2006/relationships/image" Target="../media/image49.wmf"/><Relationship Id="rId37" Type="http://schemas.openxmlformats.org/officeDocument/2006/relationships/oleObject" Target="../embeddings/oleObject52.bin"/><Relationship Id="rId40" Type="http://schemas.openxmlformats.org/officeDocument/2006/relationships/oleObject" Target="../embeddings/oleObject54.bin"/><Relationship Id="rId45" Type="http://schemas.openxmlformats.org/officeDocument/2006/relationships/oleObject" Target="../embeddings/oleObject57.bin"/><Relationship Id="rId53" Type="http://schemas.openxmlformats.org/officeDocument/2006/relationships/oleObject" Target="../embeddings/oleObject61.bin"/><Relationship Id="rId58" Type="http://schemas.openxmlformats.org/officeDocument/2006/relationships/image" Target="../media/image60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23" Type="http://schemas.openxmlformats.org/officeDocument/2006/relationships/oleObject" Target="../embeddings/oleObject45.bin"/><Relationship Id="rId28" Type="http://schemas.openxmlformats.org/officeDocument/2006/relationships/image" Target="../media/image47.wmf"/><Relationship Id="rId36" Type="http://schemas.openxmlformats.org/officeDocument/2006/relationships/image" Target="../media/image51.wmf"/><Relationship Id="rId49" Type="http://schemas.openxmlformats.org/officeDocument/2006/relationships/oleObject" Target="../embeddings/oleObject59.bin"/><Relationship Id="rId57" Type="http://schemas.openxmlformats.org/officeDocument/2006/relationships/oleObject" Target="../embeddings/oleObject64.bin"/><Relationship Id="rId61" Type="http://schemas.openxmlformats.org/officeDocument/2006/relationships/oleObject" Target="../embeddings/oleObject66.bin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43.wmf"/><Relationship Id="rId31" Type="http://schemas.openxmlformats.org/officeDocument/2006/relationships/oleObject" Target="../embeddings/oleObject49.bin"/><Relationship Id="rId44" Type="http://schemas.openxmlformats.org/officeDocument/2006/relationships/image" Target="../media/image54.wmf"/><Relationship Id="rId52" Type="http://schemas.openxmlformats.org/officeDocument/2006/relationships/image" Target="../media/image58.wmf"/><Relationship Id="rId60" Type="http://schemas.openxmlformats.org/officeDocument/2006/relationships/image" Target="../media/image61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4.bin"/><Relationship Id="rId27" Type="http://schemas.openxmlformats.org/officeDocument/2006/relationships/oleObject" Target="../embeddings/oleObject47.bin"/><Relationship Id="rId30" Type="http://schemas.openxmlformats.org/officeDocument/2006/relationships/image" Target="../media/image48.wmf"/><Relationship Id="rId35" Type="http://schemas.openxmlformats.org/officeDocument/2006/relationships/oleObject" Target="../embeddings/oleObject51.bin"/><Relationship Id="rId43" Type="http://schemas.openxmlformats.org/officeDocument/2006/relationships/oleObject" Target="../embeddings/oleObject56.bin"/><Relationship Id="rId48" Type="http://schemas.openxmlformats.org/officeDocument/2006/relationships/image" Target="../media/image56.wmf"/><Relationship Id="rId56" Type="http://schemas.openxmlformats.org/officeDocument/2006/relationships/image" Target="../media/image59.wmf"/><Relationship Id="rId64" Type="http://schemas.openxmlformats.org/officeDocument/2006/relationships/oleObject" Target="../embeddings/oleObject68.bin"/><Relationship Id="rId8" Type="http://schemas.openxmlformats.org/officeDocument/2006/relationships/oleObject" Target="../embeddings/oleObject37.bin"/><Relationship Id="rId51" Type="http://schemas.openxmlformats.org/officeDocument/2006/relationships/oleObject" Target="../embeddings/oleObject60.bin"/><Relationship Id="rId3" Type="http://schemas.openxmlformats.org/officeDocument/2006/relationships/notesSlide" Target="../notesSlides/notesSlide5.xml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2.wmf"/><Relationship Id="rId25" Type="http://schemas.openxmlformats.org/officeDocument/2006/relationships/oleObject" Target="../embeddings/oleObject46.bin"/><Relationship Id="rId33" Type="http://schemas.openxmlformats.org/officeDocument/2006/relationships/oleObject" Target="../embeddings/oleObject50.bin"/><Relationship Id="rId38" Type="http://schemas.openxmlformats.org/officeDocument/2006/relationships/image" Target="../media/image52.wmf"/><Relationship Id="rId46" Type="http://schemas.openxmlformats.org/officeDocument/2006/relationships/image" Target="../media/image55.wmf"/><Relationship Id="rId59" Type="http://schemas.openxmlformats.org/officeDocument/2006/relationships/oleObject" Target="../embeddings/oleObject65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7.wmf"/><Relationship Id="rId18" Type="http://schemas.openxmlformats.org/officeDocument/2006/relationships/oleObject" Target="../embeddings/oleObject76.bin"/><Relationship Id="rId26" Type="http://schemas.openxmlformats.org/officeDocument/2006/relationships/image" Target="../media/image73.wmf"/><Relationship Id="rId39" Type="http://schemas.openxmlformats.org/officeDocument/2006/relationships/image" Target="../media/image79.wmf"/><Relationship Id="rId21" Type="http://schemas.openxmlformats.org/officeDocument/2006/relationships/image" Target="../media/image71.wmf"/><Relationship Id="rId34" Type="http://schemas.openxmlformats.org/officeDocument/2006/relationships/image" Target="../media/image77.wmf"/><Relationship Id="rId42" Type="http://schemas.openxmlformats.org/officeDocument/2006/relationships/oleObject" Target="../embeddings/oleObject89.bin"/><Relationship Id="rId47" Type="http://schemas.openxmlformats.org/officeDocument/2006/relationships/image" Target="../media/image83.wmf"/><Relationship Id="rId50" Type="http://schemas.openxmlformats.org/officeDocument/2006/relationships/oleObject" Target="../embeddings/oleObject93.bin"/><Relationship Id="rId55" Type="http://schemas.openxmlformats.org/officeDocument/2006/relationships/oleObject" Target="../embeddings/oleObject96.bin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5.bin"/><Relationship Id="rId20" Type="http://schemas.openxmlformats.org/officeDocument/2006/relationships/oleObject" Target="../embeddings/oleObject77.bin"/><Relationship Id="rId29" Type="http://schemas.openxmlformats.org/officeDocument/2006/relationships/oleObject" Target="../embeddings/oleObject82.bin"/><Relationship Id="rId41" Type="http://schemas.openxmlformats.org/officeDocument/2006/relationships/image" Target="../media/image80.wmf"/><Relationship Id="rId54" Type="http://schemas.openxmlformats.org/officeDocument/2006/relationships/image" Target="../media/image86.wmf"/><Relationship Id="rId62" Type="http://schemas.openxmlformats.org/officeDocument/2006/relationships/image" Target="../media/image90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66.wmf"/><Relationship Id="rId24" Type="http://schemas.openxmlformats.org/officeDocument/2006/relationships/image" Target="../media/image72.wmf"/><Relationship Id="rId32" Type="http://schemas.openxmlformats.org/officeDocument/2006/relationships/image" Target="../media/image76.wmf"/><Relationship Id="rId37" Type="http://schemas.openxmlformats.org/officeDocument/2006/relationships/image" Target="../media/image78.wmf"/><Relationship Id="rId40" Type="http://schemas.openxmlformats.org/officeDocument/2006/relationships/oleObject" Target="../embeddings/oleObject88.bin"/><Relationship Id="rId45" Type="http://schemas.openxmlformats.org/officeDocument/2006/relationships/image" Target="../media/image82.wmf"/><Relationship Id="rId53" Type="http://schemas.openxmlformats.org/officeDocument/2006/relationships/oleObject" Target="../embeddings/oleObject95.bin"/><Relationship Id="rId58" Type="http://schemas.openxmlformats.org/officeDocument/2006/relationships/image" Target="../media/image88.wmf"/><Relationship Id="rId5" Type="http://schemas.openxmlformats.org/officeDocument/2006/relationships/image" Target="../media/image63.wmf"/><Relationship Id="rId15" Type="http://schemas.openxmlformats.org/officeDocument/2006/relationships/image" Target="../media/image68.wmf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74.wmf"/><Relationship Id="rId36" Type="http://schemas.openxmlformats.org/officeDocument/2006/relationships/oleObject" Target="../embeddings/oleObject86.bin"/><Relationship Id="rId49" Type="http://schemas.openxmlformats.org/officeDocument/2006/relationships/image" Target="../media/image84.wmf"/><Relationship Id="rId57" Type="http://schemas.openxmlformats.org/officeDocument/2006/relationships/oleObject" Target="../embeddings/oleObject97.bin"/><Relationship Id="rId61" Type="http://schemas.openxmlformats.org/officeDocument/2006/relationships/oleObject" Target="../embeddings/oleObject99.bin"/><Relationship Id="rId10" Type="http://schemas.openxmlformats.org/officeDocument/2006/relationships/oleObject" Target="../embeddings/oleObject72.bin"/><Relationship Id="rId19" Type="http://schemas.openxmlformats.org/officeDocument/2006/relationships/image" Target="../media/image70.wmf"/><Relationship Id="rId31" Type="http://schemas.openxmlformats.org/officeDocument/2006/relationships/oleObject" Target="../embeddings/oleObject83.bin"/><Relationship Id="rId44" Type="http://schemas.openxmlformats.org/officeDocument/2006/relationships/oleObject" Target="../embeddings/oleObject90.bin"/><Relationship Id="rId52" Type="http://schemas.openxmlformats.org/officeDocument/2006/relationships/oleObject" Target="../embeddings/oleObject94.bin"/><Relationship Id="rId60" Type="http://schemas.openxmlformats.org/officeDocument/2006/relationships/image" Target="../media/image89.wmf"/><Relationship Id="rId4" Type="http://schemas.openxmlformats.org/officeDocument/2006/relationships/oleObject" Target="../embeddings/oleObject69.bin"/><Relationship Id="rId9" Type="http://schemas.openxmlformats.org/officeDocument/2006/relationships/image" Target="../media/image65.wmf"/><Relationship Id="rId14" Type="http://schemas.openxmlformats.org/officeDocument/2006/relationships/oleObject" Target="../embeddings/oleObject74.bin"/><Relationship Id="rId22" Type="http://schemas.openxmlformats.org/officeDocument/2006/relationships/oleObject" Target="../embeddings/oleObject78.bin"/><Relationship Id="rId27" Type="http://schemas.openxmlformats.org/officeDocument/2006/relationships/oleObject" Target="../embeddings/oleObject81.bin"/><Relationship Id="rId30" Type="http://schemas.openxmlformats.org/officeDocument/2006/relationships/image" Target="../media/image75.wmf"/><Relationship Id="rId35" Type="http://schemas.openxmlformats.org/officeDocument/2006/relationships/oleObject" Target="../embeddings/oleObject85.bin"/><Relationship Id="rId43" Type="http://schemas.openxmlformats.org/officeDocument/2006/relationships/image" Target="../media/image81.wmf"/><Relationship Id="rId48" Type="http://schemas.openxmlformats.org/officeDocument/2006/relationships/oleObject" Target="../embeddings/oleObject92.bin"/><Relationship Id="rId56" Type="http://schemas.openxmlformats.org/officeDocument/2006/relationships/image" Target="../media/image87.wmf"/><Relationship Id="rId8" Type="http://schemas.openxmlformats.org/officeDocument/2006/relationships/oleObject" Target="../embeddings/oleObject71.bin"/><Relationship Id="rId51" Type="http://schemas.openxmlformats.org/officeDocument/2006/relationships/image" Target="../media/image85.wmf"/><Relationship Id="rId3" Type="http://schemas.openxmlformats.org/officeDocument/2006/relationships/notesSlide" Target="../notesSlides/notesSlide6.xml"/><Relationship Id="rId12" Type="http://schemas.openxmlformats.org/officeDocument/2006/relationships/oleObject" Target="../embeddings/oleObject73.bin"/><Relationship Id="rId17" Type="http://schemas.openxmlformats.org/officeDocument/2006/relationships/image" Target="../media/image69.wmf"/><Relationship Id="rId25" Type="http://schemas.openxmlformats.org/officeDocument/2006/relationships/oleObject" Target="../embeddings/oleObject80.bin"/><Relationship Id="rId33" Type="http://schemas.openxmlformats.org/officeDocument/2006/relationships/oleObject" Target="../embeddings/oleObject84.bin"/><Relationship Id="rId38" Type="http://schemas.openxmlformats.org/officeDocument/2006/relationships/oleObject" Target="../embeddings/oleObject87.bin"/><Relationship Id="rId46" Type="http://schemas.openxmlformats.org/officeDocument/2006/relationships/oleObject" Target="../embeddings/oleObject91.bin"/><Relationship Id="rId59" Type="http://schemas.openxmlformats.org/officeDocument/2006/relationships/oleObject" Target="../embeddings/oleObject9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1.wmf"/><Relationship Id="rId4" Type="http://schemas.openxmlformats.org/officeDocument/2006/relationships/oleObject" Target="../embeddings/oleObject10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9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3.wmf"/><Relationship Id="rId12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95.wmf"/><Relationship Id="rId5" Type="http://schemas.openxmlformats.org/officeDocument/2006/relationships/image" Target="../media/image92.wmf"/><Relationship Id="rId15" Type="http://schemas.openxmlformats.org/officeDocument/2006/relationships/image" Target="../media/image97.wmf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94.wmf"/><Relationship Id="rId14" Type="http://schemas.openxmlformats.org/officeDocument/2006/relationships/oleObject" Target="../embeddings/oleObject10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oleObject" Target="../embeddings/oleObject111.bin"/><Relationship Id="rId18" Type="http://schemas.openxmlformats.org/officeDocument/2006/relationships/image" Target="../media/image104.wmf"/><Relationship Id="rId26" Type="http://schemas.openxmlformats.org/officeDocument/2006/relationships/image" Target="../media/image108.wmf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115.bin"/><Relationship Id="rId34" Type="http://schemas.openxmlformats.org/officeDocument/2006/relationships/oleObject" Target="../embeddings/oleObject122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113.bin"/><Relationship Id="rId25" Type="http://schemas.openxmlformats.org/officeDocument/2006/relationships/oleObject" Target="../embeddings/oleObject117.bin"/><Relationship Id="rId33" Type="http://schemas.openxmlformats.org/officeDocument/2006/relationships/oleObject" Target="../embeddings/oleObject1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3.wmf"/><Relationship Id="rId20" Type="http://schemas.openxmlformats.org/officeDocument/2006/relationships/image" Target="../media/image105.wmf"/><Relationship Id="rId29" Type="http://schemas.openxmlformats.org/officeDocument/2006/relationships/oleObject" Target="../embeddings/oleObject119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10.bin"/><Relationship Id="rId24" Type="http://schemas.openxmlformats.org/officeDocument/2006/relationships/image" Target="../media/image107.wmf"/><Relationship Id="rId32" Type="http://schemas.openxmlformats.org/officeDocument/2006/relationships/image" Target="../media/image111.wmf"/><Relationship Id="rId5" Type="http://schemas.openxmlformats.org/officeDocument/2006/relationships/oleObject" Target="../embeddings/oleObject107.bin"/><Relationship Id="rId15" Type="http://schemas.openxmlformats.org/officeDocument/2006/relationships/oleObject" Target="../embeddings/oleObject112.bin"/><Relationship Id="rId23" Type="http://schemas.openxmlformats.org/officeDocument/2006/relationships/oleObject" Target="../embeddings/oleObject116.bin"/><Relationship Id="rId28" Type="http://schemas.openxmlformats.org/officeDocument/2006/relationships/image" Target="../media/image109.wmf"/><Relationship Id="rId10" Type="http://schemas.openxmlformats.org/officeDocument/2006/relationships/image" Target="../media/image100.wmf"/><Relationship Id="rId19" Type="http://schemas.openxmlformats.org/officeDocument/2006/relationships/oleObject" Target="../embeddings/oleObject114.bin"/><Relationship Id="rId31" Type="http://schemas.openxmlformats.org/officeDocument/2006/relationships/oleObject" Target="../embeddings/oleObject120.bin"/><Relationship Id="rId4" Type="http://schemas.openxmlformats.org/officeDocument/2006/relationships/image" Target="../media/image113.emf"/><Relationship Id="rId9" Type="http://schemas.openxmlformats.org/officeDocument/2006/relationships/oleObject" Target="../embeddings/oleObject109.bin"/><Relationship Id="rId14" Type="http://schemas.openxmlformats.org/officeDocument/2006/relationships/image" Target="../media/image102.wmf"/><Relationship Id="rId22" Type="http://schemas.openxmlformats.org/officeDocument/2006/relationships/image" Target="../media/image106.wmf"/><Relationship Id="rId27" Type="http://schemas.openxmlformats.org/officeDocument/2006/relationships/oleObject" Target="../embeddings/oleObject118.bin"/><Relationship Id="rId30" Type="http://schemas.openxmlformats.org/officeDocument/2006/relationships/image" Target="../media/image110.wmf"/><Relationship Id="rId35" Type="http://schemas.openxmlformats.org/officeDocument/2006/relationships/image" Target="../media/image1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>
            <a:normAutofit/>
          </a:bodyPr>
          <a:lstStyle/>
          <a:p>
            <a:r>
              <a:rPr lang="en-CA" dirty="0"/>
              <a:t>Section 3.2 Slopes and Lengths of Line Segments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Content Placeholder 2"/>
          <p:cNvSpPr>
            <a:spLocks noGrp="1"/>
          </p:cNvSpPr>
          <p:nvPr>
            <p:ph idx="1"/>
          </p:nvPr>
        </p:nvSpPr>
        <p:spPr>
          <a:xfrm>
            <a:off x="107504" y="77291"/>
            <a:ext cx="8568952" cy="1077913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CA" sz="2800" dirty="0"/>
              <a:t>Given the following three points, check if whether if they are Collinear:  A(4,3) , B(1,-1), C(-5,-9)</a:t>
            </a:r>
          </a:p>
        </p:txBody>
      </p:sp>
      <p:pic>
        <p:nvPicPr>
          <p:cNvPr id="5130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12" y="2048669"/>
            <a:ext cx="4276725" cy="383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379912" y="3271044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2740149" y="4133057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1473324" y="5826919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059821"/>
              </p:ext>
            </p:extLst>
          </p:nvPr>
        </p:nvGraphicFramePr>
        <p:xfrm>
          <a:off x="1162174" y="5607844"/>
          <a:ext cx="29527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5" imgW="164880" imgH="177480" progId="Equation.DSMT4">
                  <p:embed/>
                </p:oleObj>
              </mc:Choice>
              <mc:Fallback>
                <p:oleObj name="Equation" r:id="rId5" imgW="164880" imgH="17748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174" y="5607844"/>
                        <a:ext cx="295275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003954"/>
              </p:ext>
            </p:extLst>
          </p:nvPr>
        </p:nvGraphicFramePr>
        <p:xfrm>
          <a:off x="2890962" y="4169569"/>
          <a:ext cx="2730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962" y="4169569"/>
                        <a:ext cx="2730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177926"/>
              </p:ext>
            </p:extLst>
          </p:nvPr>
        </p:nvGraphicFramePr>
        <p:xfrm>
          <a:off x="3516437" y="2951957"/>
          <a:ext cx="2730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9" imgW="152280" imgH="164880" progId="Equation.DSMT4">
                  <p:embed/>
                </p:oleObj>
              </mc:Choice>
              <mc:Fallback>
                <p:oleObj name="Equation" r:id="rId9" imgW="152280" imgH="16488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437" y="2951957"/>
                        <a:ext cx="2730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9699" y="1124744"/>
            <a:ext cx="7573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Constant Slope Property: Any points on the same line will generate the SAME slope</a:t>
            </a:r>
            <a:r>
              <a:rPr lang="en-CA" sz="2200">
                <a:latin typeface="Gill Sans MT" pitchFamily="34" charset="0"/>
              </a:rPr>
              <a:t>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46762" y="1783557"/>
            <a:ext cx="21542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latin typeface="Gill Sans MT" pitchFamily="34" charset="0"/>
              </a:rPr>
              <a:t>Graph the points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1214562" y="3650457"/>
            <a:ext cx="2552700" cy="1924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789612" y="2372519"/>
            <a:ext cx="367188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latin typeface="Gill Sans MT" pitchFamily="34" charset="0"/>
              </a:rPr>
              <a:t>If the </a:t>
            </a:r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slope</a:t>
            </a:r>
            <a:r>
              <a:rPr lang="en-CA" sz="2200">
                <a:latin typeface="Gill Sans MT" pitchFamily="34" charset="0"/>
              </a:rPr>
              <a:t> of the </a:t>
            </a:r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first two points</a:t>
            </a:r>
            <a:r>
              <a:rPr lang="en-CA" sz="2200">
                <a:latin typeface="Gill Sans MT" pitchFamily="34" charset="0"/>
              </a:rPr>
              <a:t> is equal to the slope of the </a:t>
            </a:r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last two point</a:t>
            </a:r>
            <a:r>
              <a:rPr lang="en-CA" sz="2200">
                <a:latin typeface="Gill Sans MT" pitchFamily="34" charset="0"/>
              </a:rPr>
              <a:t>, then the points are COLLINEAR!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10800000" flipV="1">
            <a:off x="2756024" y="4167982"/>
            <a:ext cx="723900" cy="1587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V="1">
            <a:off x="3014787" y="3758406"/>
            <a:ext cx="844550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 flipV="1">
            <a:off x="1514599" y="5888832"/>
            <a:ext cx="1282700" cy="635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V="1">
            <a:off x="1952750" y="5029994"/>
            <a:ext cx="1687512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236294"/>
              </p:ext>
            </p:extLst>
          </p:nvPr>
        </p:nvGraphicFramePr>
        <p:xfrm>
          <a:off x="4899149" y="3961607"/>
          <a:ext cx="117316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1" imgW="672840" imgH="431640" progId="Equation.DSMT4">
                  <p:embed/>
                </p:oleObj>
              </mc:Choice>
              <mc:Fallback>
                <p:oleObj name="Equation" r:id="rId11" imgW="672840" imgH="431640" progId="Equation.DSMT4">
                  <p:embed/>
                  <p:pic>
                    <p:nvPicPr>
                      <p:cNvPr id="4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149" y="3961607"/>
                        <a:ext cx="117316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737408"/>
              </p:ext>
            </p:extLst>
          </p:nvPr>
        </p:nvGraphicFramePr>
        <p:xfrm>
          <a:off x="6424737" y="3972719"/>
          <a:ext cx="11731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3" imgW="672840" imgH="431640" progId="Equation.DSMT4">
                  <p:embed/>
                </p:oleObj>
              </mc:Choice>
              <mc:Fallback>
                <p:oleObj name="Equation" r:id="rId13" imgW="672840" imgH="431640" progId="Equation.DSMT4">
                  <p:embed/>
                  <p:pic>
                    <p:nvPicPr>
                      <p:cNvPr id="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4737" y="3972719"/>
                        <a:ext cx="11731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020959"/>
              </p:ext>
            </p:extLst>
          </p:nvPr>
        </p:nvGraphicFramePr>
        <p:xfrm>
          <a:off x="7562974" y="3969544"/>
          <a:ext cx="6635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5" imgW="380880" imgH="431640" progId="Equation.DSMT4">
                  <p:embed/>
                </p:oleObj>
              </mc:Choice>
              <mc:Fallback>
                <p:oleObj name="Equation" r:id="rId15" imgW="380880" imgH="431640" progId="Equation.DSMT4">
                  <p:embed/>
                  <p:pic>
                    <p:nvPicPr>
                      <p:cNvPr id="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974" y="3969544"/>
                        <a:ext cx="6635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857874" y="4960144"/>
            <a:ext cx="338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Gill Sans MT" pitchFamily="34" charset="0"/>
              </a:rPr>
              <a:t>Slopes are the same, so the points are COLLINEAR!</a:t>
            </a:r>
          </a:p>
        </p:txBody>
      </p:sp>
    </p:spTree>
    <p:extLst>
      <p:ext uri="{BB962C8B-B14F-4D97-AF65-F5344CB8AC3E}">
        <p14:creationId xmlns:p14="http://schemas.microsoft.com/office/powerpoint/2010/main" val="409362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7" grpId="0"/>
      <p:bldP spid="18" grpId="0"/>
      <p:bldP spid="33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TextBox 3"/>
          <p:cNvSpPr txBox="1">
            <a:spLocks noChangeArrowheads="1"/>
          </p:cNvSpPr>
          <p:nvPr/>
        </p:nvSpPr>
        <p:spPr bwMode="auto">
          <a:xfrm>
            <a:off x="280094" y="172815"/>
            <a:ext cx="8396361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latin typeface="Gill Sans MT" pitchFamily="34" charset="0"/>
              </a:rPr>
              <a:t>Ex: Given that the following points are Collinear, find the value of “k”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140573"/>
              </p:ext>
            </p:extLst>
          </p:nvPr>
        </p:nvGraphicFramePr>
        <p:xfrm>
          <a:off x="1084957" y="641127"/>
          <a:ext cx="45545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2082600" imgH="253800" progId="Equation.DSMT4">
                  <p:embed/>
                </p:oleObj>
              </mc:Choice>
              <mc:Fallback>
                <p:oleObj name="Equation" r:id="rId4" imgW="2082600" imgH="25380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957" y="641127"/>
                        <a:ext cx="45545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8331" y="1254919"/>
            <a:ext cx="4423669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Since the points are collinear, the slopes of AB and BC must be equal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031885"/>
              </p:ext>
            </p:extLst>
          </p:nvPr>
        </p:nvGraphicFramePr>
        <p:xfrm>
          <a:off x="215057" y="2153604"/>
          <a:ext cx="153987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888840" imgH="431640" progId="Equation.DSMT4">
                  <p:embed/>
                </p:oleObj>
              </mc:Choice>
              <mc:Fallback>
                <p:oleObj name="Equation" r:id="rId6" imgW="888840" imgH="431640" progId="Equation.DSMT4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057" y="2153604"/>
                        <a:ext cx="153987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512947"/>
              </p:ext>
            </p:extLst>
          </p:nvPr>
        </p:nvGraphicFramePr>
        <p:xfrm>
          <a:off x="2440732" y="2112329"/>
          <a:ext cx="17160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1041120" imgH="507960" progId="Equation.DSMT4">
                  <p:embed/>
                </p:oleObj>
              </mc:Choice>
              <mc:Fallback>
                <p:oleObj name="Equation" r:id="rId8" imgW="1041120" imgH="507960" progId="Equation.DSMT4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0732" y="2112329"/>
                        <a:ext cx="17160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617701"/>
              </p:ext>
            </p:extLst>
          </p:nvPr>
        </p:nvGraphicFramePr>
        <p:xfrm>
          <a:off x="1259632" y="3074354"/>
          <a:ext cx="180975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977760" imgH="431640" progId="Equation.DSMT4">
                  <p:embed/>
                </p:oleObj>
              </mc:Choice>
              <mc:Fallback>
                <p:oleObj name="Equation" r:id="rId10" imgW="977760" imgH="431640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074354"/>
                        <a:ext cx="180975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421301"/>
              </p:ext>
            </p:extLst>
          </p:nvPr>
        </p:nvGraphicFramePr>
        <p:xfrm>
          <a:off x="1675557" y="3988754"/>
          <a:ext cx="1350962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761760" imgH="431640" progId="Equation.DSMT4">
                  <p:embed/>
                </p:oleObj>
              </mc:Choice>
              <mc:Fallback>
                <p:oleObj name="Equation" r:id="rId12" imgW="761760" imgH="431640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557" y="3988754"/>
                        <a:ext cx="1350962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351181"/>
              </p:ext>
            </p:extLst>
          </p:nvPr>
        </p:nvGraphicFramePr>
        <p:xfrm>
          <a:off x="827832" y="4931729"/>
          <a:ext cx="20621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1104840" imgH="253800" progId="Equation.DSMT4">
                  <p:embed/>
                </p:oleObj>
              </mc:Choice>
              <mc:Fallback>
                <p:oleObj name="Equation" r:id="rId14" imgW="1104840" imgH="253800" progId="Equation.DSMT4">
                  <p:embed/>
                  <p:pic>
                    <p:nvPicPr>
                      <p:cNvPr id="71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832" y="4931729"/>
                        <a:ext cx="2062162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597283"/>
              </p:ext>
            </p:extLst>
          </p:nvPr>
        </p:nvGraphicFramePr>
        <p:xfrm>
          <a:off x="1448544" y="5466717"/>
          <a:ext cx="1281113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685800" imgH="190440" progId="Equation.DSMT4">
                  <p:embed/>
                </p:oleObj>
              </mc:Choice>
              <mc:Fallback>
                <p:oleObj name="Equation" r:id="rId16" imgW="685800" imgH="190440" progId="Equation.DSMT4">
                  <p:embed/>
                  <p:pic>
                    <p:nvPicPr>
                      <p:cNvPr id="71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8544" y="5466717"/>
                        <a:ext cx="1281113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9815"/>
              </p:ext>
            </p:extLst>
          </p:nvPr>
        </p:nvGraphicFramePr>
        <p:xfrm>
          <a:off x="1727944" y="5806442"/>
          <a:ext cx="11080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8" imgW="368280" imgH="190440" progId="Equation.DSMT4">
                  <p:embed/>
                </p:oleObj>
              </mc:Choice>
              <mc:Fallback>
                <p:oleObj name="Equation" r:id="rId18" imgW="368280" imgH="190440" progId="Equation.DSMT4">
                  <p:embed/>
                  <p:pic>
                    <p:nvPicPr>
                      <p:cNvPr id="71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944" y="5806442"/>
                        <a:ext cx="11080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72867" y="1326540"/>
            <a:ext cx="4423669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2</a:t>
            </a:r>
            <a:r>
              <a:rPr lang="en-CA" sz="2300" baseline="30000" dirty="0">
                <a:solidFill>
                  <a:srgbClr val="FF0000"/>
                </a:solidFill>
                <a:latin typeface="Gill Sans MT" pitchFamily="34" charset="0"/>
              </a:rPr>
              <a:t>nd</a:t>
            </a:r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 Method: Shoe Lace Method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076056" y="1749378"/>
            <a:ext cx="394098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Since the points are collinear, the area of the shape is zero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779927"/>
              </p:ext>
            </p:extLst>
          </p:nvPr>
        </p:nvGraphicFramePr>
        <p:xfrm>
          <a:off x="5908351" y="2679066"/>
          <a:ext cx="1276350" cy="158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0" imgW="774360" imgH="965160" progId="Equation.DSMT4">
                  <p:embed/>
                </p:oleObj>
              </mc:Choice>
              <mc:Fallback>
                <p:oleObj name="Equation" r:id="rId20" imgW="774360" imgH="96516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351" y="2679066"/>
                        <a:ext cx="1276350" cy="158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6300192" y="2901317"/>
            <a:ext cx="576064" cy="31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101532"/>
              </p:ext>
            </p:extLst>
          </p:nvPr>
        </p:nvGraphicFramePr>
        <p:xfrm>
          <a:off x="5292080" y="3085530"/>
          <a:ext cx="585788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2" imgW="355320" imgH="164880" progId="Equation.DSMT4">
                  <p:embed/>
                </p:oleObj>
              </mc:Choice>
              <mc:Fallback>
                <p:oleObj name="Equation" r:id="rId22" imgW="355320" imgH="16488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085530"/>
                        <a:ext cx="585788" cy="27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 flipH="1">
            <a:off x="6228184" y="3333365"/>
            <a:ext cx="576064" cy="31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49368"/>
              </p:ext>
            </p:extLst>
          </p:nvPr>
        </p:nvGraphicFramePr>
        <p:xfrm>
          <a:off x="5136306" y="3497263"/>
          <a:ext cx="73183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4" imgW="444240" imgH="190440" progId="Equation.DSMT4">
                  <p:embed/>
                </p:oleObj>
              </mc:Choice>
              <mc:Fallback>
                <p:oleObj name="Equation" r:id="rId24" imgW="444240" imgH="19044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6306" y="3497263"/>
                        <a:ext cx="731838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flipH="1">
            <a:off x="6228184" y="3765413"/>
            <a:ext cx="576064" cy="311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763249"/>
              </p:ext>
            </p:extLst>
          </p:nvPr>
        </p:nvGraphicFramePr>
        <p:xfrm>
          <a:off x="5292080" y="3949700"/>
          <a:ext cx="5635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6" imgW="342720" imgH="164880" progId="Equation.DSMT4">
                  <p:embed/>
                </p:oleObj>
              </mc:Choice>
              <mc:Fallback>
                <p:oleObj name="Equation" r:id="rId26" imgW="342720" imgH="164880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949700"/>
                        <a:ext cx="56356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258015"/>
              </p:ext>
            </p:extLst>
          </p:nvPr>
        </p:nvGraphicFramePr>
        <p:xfrm>
          <a:off x="5076056" y="4204891"/>
          <a:ext cx="8763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28" imgW="533160" imgH="228600" progId="Equation.DSMT4">
                  <p:embed/>
                </p:oleObj>
              </mc:Choice>
              <mc:Fallback>
                <p:oleObj name="Equation" r:id="rId28" imgW="533160" imgH="228600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204891"/>
                        <a:ext cx="87630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6228184" y="2883102"/>
            <a:ext cx="576064" cy="31165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990821"/>
              </p:ext>
            </p:extLst>
          </p:nvPr>
        </p:nvGraphicFramePr>
        <p:xfrm>
          <a:off x="7164288" y="3094038"/>
          <a:ext cx="711200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30" imgW="431640" imgH="177480" progId="Equation.DSMT4">
                  <p:embed/>
                </p:oleObj>
              </mc:Choice>
              <mc:Fallback>
                <p:oleObj name="Equation" r:id="rId30" imgW="431640" imgH="177480" progId="Equation.DSMT4">
                  <p:embed/>
                  <p:pic>
                    <p:nvPicPr>
                      <p:cNvPr id="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3094038"/>
                        <a:ext cx="711200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6228184" y="3284984"/>
            <a:ext cx="576064" cy="31165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464656"/>
              </p:ext>
            </p:extLst>
          </p:nvPr>
        </p:nvGraphicFramePr>
        <p:xfrm>
          <a:off x="7164288" y="3495920"/>
          <a:ext cx="711200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2" imgW="431640" imgH="177480" progId="Equation.DSMT4">
                  <p:embed/>
                </p:oleObj>
              </mc:Choice>
              <mc:Fallback>
                <p:oleObj name="Equation" r:id="rId32" imgW="431640" imgH="177480" progId="Equation.DSMT4">
                  <p:embed/>
                  <p:pic>
                    <p:nvPicPr>
                      <p:cNvPr id="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3495920"/>
                        <a:ext cx="711200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6228184" y="3716465"/>
            <a:ext cx="576064" cy="31165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708936"/>
              </p:ext>
            </p:extLst>
          </p:nvPr>
        </p:nvGraphicFramePr>
        <p:xfrm>
          <a:off x="7299325" y="3917950"/>
          <a:ext cx="4397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4" imgW="266400" imgH="190440" progId="Equation.DSMT4">
                  <p:embed/>
                </p:oleObj>
              </mc:Choice>
              <mc:Fallback>
                <p:oleObj name="Equation" r:id="rId34" imgW="266400" imgH="190440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9325" y="3917950"/>
                        <a:ext cx="439738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434277"/>
              </p:ext>
            </p:extLst>
          </p:nvPr>
        </p:nvGraphicFramePr>
        <p:xfrm>
          <a:off x="7092280" y="4204890"/>
          <a:ext cx="7302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6" imgW="444240" imgH="228600" progId="Equation.DSMT4">
                  <p:embed/>
                </p:oleObj>
              </mc:Choice>
              <mc:Fallback>
                <p:oleObj name="Equation" r:id="rId36" imgW="444240" imgH="228600" progId="Equation.DSMT4">
                  <p:embed/>
                  <p:pic>
                    <p:nvPicPr>
                      <p:cNvPr id="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4204890"/>
                        <a:ext cx="7302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731875"/>
              </p:ext>
            </p:extLst>
          </p:nvPr>
        </p:nvGraphicFramePr>
        <p:xfrm>
          <a:off x="5146253" y="4869160"/>
          <a:ext cx="23780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38" imgW="1447560" imgH="253800" progId="Equation.DSMT4">
                  <p:embed/>
                </p:oleObj>
              </mc:Choice>
              <mc:Fallback>
                <p:oleObj name="Equation" r:id="rId38" imgW="1447560" imgH="253800" progId="Equation.DSMT4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253" y="4869160"/>
                        <a:ext cx="2378075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8799"/>
              </p:ext>
            </p:extLst>
          </p:nvPr>
        </p:nvGraphicFramePr>
        <p:xfrm>
          <a:off x="5292080" y="5276503"/>
          <a:ext cx="216852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40" imgW="1320480" imgH="190440" progId="Equation.DSMT4">
                  <p:embed/>
                </p:oleObj>
              </mc:Choice>
              <mc:Fallback>
                <p:oleObj name="Equation" r:id="rId40" imgW="1320480" imgH="190440" progId="Equation.DSMT4">
                  <p:embed/>
                  <p:pic>
                    <p:nvPicPr>
                      <p:cNvPr id="3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276503"/>
                        <a:ext cx="2168525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234624"/>
              </p:ext>
            </p:extLst>
          </p:nvPr>
        </p:nvGraphicFramePr>
        <p:xfrm>
          <a:off x="6771407" y="5683250"/>
          <a:ext cx="896937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42" imgW="545760" imgH="190440" progId="Equation.DSMT4">
                  <p:embed/>
                </p:oleObj>
              </mc:Choice>
              <mc:Fallback>
                <p:oleObj name="Equation" r:id="rId42" imgW="545760" imgH="190440" progId="Equation.DSMT4">
                  <p:embed/>
                  <p:pic>
                    <p:nvPicPr>
                      <p:cNvPr id="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407" y="5683250"/>
                        <a:ext cx="896937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512027"/>
              </p:ext>
            </p:extLst>
          </p:nvPr>
        </p:nvGraphicFramePr>
        <p:xfrm>
          <a:off x="6771407" y="5995988"/>
          <a:ext cx="892869" cy="461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44" imgW="368280" imgH="190440" progId="Equation.DSMT4">
                  <p:embed/>
                </p:oleObj>
              </mc:Choice>
              <mc:Fallback>
                <p:oleObj name="Equation" r:id="rId44" imgW="368280" imgH="190440" progId="Equation.DSMT4">
                  <p:embed/>
                  <p:pic>
                    <p:nvPicPr>
                      <p:cNvPr id="3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407" y="5995988"/>
                        <a:ext cx="892869" cy="461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61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67117" y="58373"/>
            <a:ext cx="8183563" cy="9017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800" dirty="0"/>
              <a:t>Ex: If the distance between A(5,-1) to B(-7,k) is 15 units, find the value of “k”</a:t>
            </a:r>
          </a:p>
        </p:txBody>
      </p:sp>
      <p:grpSp>
        <p:nvGrpSpPr>
          <p:cNvPr id="7177" name="Group 9"/>
          <p:cNvGrpSpPr>
            <a:grpSpLocks noChangeAspect="1"/>
          </p:cNvGrpSpPr>
          <p:nvPr/>
        </p:nvGrpSpPr>
        <p:grpSpPr bwMode="auto">
          <a:xfrm>
            <a:off x="396875" y="1412776"/>
            <a:ext cx="3848100" cy="4038600"/>
            <a:chOff x="768" y="1485"/>
            <a:chExt cx="2688" cy="2166"/>
          </a:xfrm>
        </p:grpSpPr>
        <p:sp>
          <p:nvSpPr>
            <p:cNvPr id="7209" name="AutoShape 8"/>
            <p:cNvSpPr>
              <a:spLocks noChangeAspect="1" noChangeArrowheads="1" noTextEdit="1"/>
            </p:cNvSpPr>
            <p:nvPr/>
          </p:nvSpPr>
          <p:spPr bwMode="auto">
            <a:xfrm>
              <a:off x="768" y="1488"/>
              <a:ext cx="2688" cy="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0" name="Rectangle 10"/>
            <p:cNvSpPr>
              <a:spLocks noChangeArrowheads="1"/>
            </p:cNvSpPr>
            <p:nvPr/>
          </p:nvSpPr>
          <p:spPr bwMode="auto">
            <a:xfrm>
              <a:off x="771" y="1491"/>
              <a:ext cx="2685" cy="2160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11" name="Line 11"/>
            <p:cNvSpPr>
              <a:spLocks noChangeShapeType="1"/>
            </p:cNvSpPr>
            <p:nvPr/>
          </p:nvSpPr>
          <p:spPr bwMode="auto">
            <a:xfrm flipV="1">
              <a:off x="905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2" name="Line 12"/>
            <p:cNvSpPr>
              <a:spLocks noChangeShapeType="1"/>
            </p:cNvSpPr>
            <p:nvPr/>
          </p:nvSpPr>
          <p:spPr bwMode="auto">
            <a:xfrm flipV="1">
              <a:off x="907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3" name="Line 13"/>
            <p:cNvSpPr>
              <a:spLocks noChangeShapeType="1"/>
            </p:cNvSpPr>
            <p:nvPr/>
          </p:nvSpPr>
          <p:spPr bwMode="auto">
            <a:xfrm flipV="1">
              <a:off x="1038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4" name="Line 14"/>
            <p:cNvSpPr>
              <a:spLocks noChangeShapeType="1"/>
            </p:cNvSpPr>
            <p:nvPr/>
          </p:nvSpPr>
          <p:spPr bwMode="auto">
            <a:xfrm flipV="1">
              <a:off x="1041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5" name="Line 15"/>
            <p:cNvSpPr>
              <a:spLocks noChangeShapeType="1"/>
            </p:cNvSpPr>
            <p:nvPr/>
          </p:nvSpPr>
          <p:spPr bwMode="auto">
            <a:xfrm flipV="1">
              <a:off x="1172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6" name="Line 16"/>
            <p:cNvSpPr>
              <a:spLocks noChangeShapeType="1"/>
            </p:cNvSpPr>
            <p:nvPr/>
          </p:nvSpPr>
          <p:spPr bwMode="auto">
            <a:xfrm flipV="1">
              <a:off x="1175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7" name="Line 17"/>
            <p:cNvSpPr>
              <a:spLocks noChangeShapeType="1"/>
            </p:cNvSpPr>
            <p:nvPr/>
          </p:nvSpPr>
          <p:spPr bwMode="auto">
            <a:xfrm flipV="1">
              <a:off x="1306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8" name="Line 18"/>
            <p:cNvSpPr>
              <a:spLocks noChangeShapeType="1"/>
            </p:cNvSpPr>
            <p:nvPr/>
          </p:nvSpPr>
          <p:spPr bwMode="auto">
            <a:xfrm flipV="1">
              <a:off x="1309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9" name="Line 19"/>
            <p:cNvSpPr>
              <a:spLocks noChangeShapeType="1"/>
            </p:cNvSpPr>
            <p:nvPr/>
          </p:nvSpPr>
          <p:spPr bwMode="auto">
            <a:xfrm flipV="1">
              <a:off x="1440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0" name="Line 20"/>
            <p:cNvSpPr>
              <a:spLocks noChangeShapeType="1"/>
            </p:cNvSpPr>
            <p:nvPr/>
          </p:nvSpPr>
          <p:spPr bwMode="auto">
            <a:xfrm flipV="1">
              <a:off x="1443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1" name="Line 21"/>
            <p:cNvSpPr>
              <a:spLocks noChangeShapeType="1"/>
            </p:cNvSpPr>
            <p:nvPr/>
          </p:nvSpPr>
          <p:spPr bwMode="auto">
            <a:xfrm flipV="1">
              <a:off x="1574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2" name="Line 22"/>
            <p:cNvSpPr>
              <a:spLocks noChangeShapeType="1"/>
            </p:cNvSpPr>
            <p:nvPr/>
          </p:nvSpPr>
          <p:spPr bwMode="auto">
            <a:xfrm flipV="1">
              <a:off x="1577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3" name="Line 23"/>
            <p:cNvSpPr>
              <a:spLocks noChangeShapeType="1"/>
            </p:cNvSpPr>
            <p:nvPr/>
          </p:nvSpPr>
          <p:spPr bwMode="auto">
            <a:xfrm flipV="1">
              <a:off x="1708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4" name="Line 24"/>
            <p:cNvSpPr>
              <a:spLocks noChangeShapeType="1"/>
            </p:cNvSpPr>
            <p:nvPr/>
          </p:nvSpPr>
          <p:spPr bwMode="auto">
            <a:xfrm flipV="1">
              <a:off x="1710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5" name="Line 25"/>
            <p:cNvSpPr>
              <a:spLocks noChangeShapeType="1"/>
            </p:cNvSpPr>
            <p:nvPr/>
          </p:nvSpPr>
          <p:spPr bwMode="auto">
            <a:xfrm flipV="1">
              <a:off x="1842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6" name="Line 26"/>
            <p:cNvSpPr>
              <a:spLocks noChangeShapeType="1"/>
            </p:cNvSpPr>
            <p:nvPr/>
          </p:nvSpPr>
          <p:spPr bwMode="auto">
            <a:xfrm flipV="1">
              <a:off x="1844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7" name="Line 27"/>
            <p:cNvSpPr>
              <a:spLocks noChangeShapeType="1"/>
            </p:cNvSpPr>
            <p:nvPr/>
          </p:nvSpPr>
          <p:spPr bwMode="auto">
            <a:xfrm flipV="1">
              <a:off x="1976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8" name="Line 28"/>
            <p:cNvSpPr>
              <a:spLocks noChangeShapeType="1"/>
            </p:cNvSpPr>
            <p:nvPr/>
          </p:nvSpPr>
          <p:spPr bwMode="auto">
            <a:xfrm flipV="1">
              <a:off x="1978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9" name="Line 29"/>
            <p:cNvSpPr>
              <a:spLocks noChangeShapeType="1"/>
            </p:cNvSpPr>
            <p:nvPr/>
          </p:nvSpPr>
          <p:spPr bwMode="auto">
            <a:xfrm flipV="1">
              <a:off x="2243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0" name="Line 30"/>
            <p:cNvSpPr>
              <a:spLocks noChangeShapeType="1"/>
            </p:cNvSpPr>
            <p:nvPr/>
          </p:nvSpPr>
          <p:spPr bwMode="auto">
            <a:xfrm flipV="1">
              <a:off x="2246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1" name="Line 31"/>
            <p:cNvSpPr>
              <a:spLocks noChangeShapeType="1"/>
            </p:cNvSpPr>
            <p:nvPr/>
          </p:nvSpPr>
          <p:spPr bwMode="auto">
            <a:xfrm flipV="1">
              <a:off x="2377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2" name="Line 32"/>
            <p:cNvSpPr>
              <a:spLocks noChangeShapeType="1"/>
            </p:cNvSpPr>
            <p:nvPr/>
          </p:nvSpPr>
          <p:spPr bwMode="auto">
            <a:xfrm flipV="1">
              <a:off x="2380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3" name="Line 33"/>
            <p:cNvSpPr>
              <a:spLocks noChangeShapeType="1"/>
            </p:cNvSpPr>
            <p:nvPr/>
          </p:nvSpPr>
          <p:spPr bwMode="auto">
            <a:xfrm flipV="1">
              <a:off x="2511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4" name="Line 34"/>
            <p:cNvSpPr>
              <a:spLocks noChangeShapeType="1"/>
            </p:cNvSpPr>
            <p:nvPr/>
          </p:nvSpPr>
          <p:spPr bwMode="auto">
            <a:xfrm flipV="1">
              <a:off x="2514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5" name="Line 35"/>
            <p:cNvSpPr>
              <a:spLocks noChangeShapeType="1"/>
            </p:cNvSpPr>
            <p:nvPr/>
          </p:nvSpPr>
          <p:spPr bwMode="auto">
            <a:xfrm flipV="1">
              <a:off x="2645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6" name="Line 36"/>
            <p:cNvSpPr>
              <a:spLocks noChangeShapeType="1"/>
            </p:cNvSpPr>
            <p:nvPr/>
          </p:nvSpPr>
          <p:spPr bwMode="auto">
            <a:xfrm flipV="1">
              <a:off x="2648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7" name="Line 37"/>
            <p:cNvSpPr>
              <a:spLocks noChangeShapeType="1"/>
            </p:cNvSpPr>
            <p:nvPr/>
          </p:nvSpPr>
          <p:spPr bwMode="auto">
            <a:xfrm flipV="1">
              <a:off x="2779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8" name="Line 38"/>
            <p:cNvSpPr>
              <a:spLocks noChangeShapeType="1"/>
            </p:cNvSpPr>
            <p:nvPr/>
          </p:nvSpPr>
          <p:spPr bwMode="auto">
            <a:xfrm flipV="1">
              <a:off x="2781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9" name="Line 39"/>
            <p:cNvSpPr>
              <a:spLocks noChangeShapeType="1"/>
            </p:cNvSpPr>
            <p:nvPr/>
          </p:nvSpPr>
          <p:spPr bwMode="auto">
            <a:xfrm flipV="1">
              <a:off x="2913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0" name="Line 40"/>
            <p:cNvSpPr>
              <a:spLocks noChangeShapeType="1"/>
            </p:cNvSpPr>
            <p:nvPr/>
          </p:nvSpPr>
          <p:spPr bwMode="auto">
            <a:xfrm flipV="1">
              <a:off x="2915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1" name="Line 41"/>
            <p:cNvSpPr>
              <a:spLocks noChangeShapeType="1"/>
            </p:cNvSpPr>
            <p:nvPr/>
          </p:nvSpPr>
          <p:spPr bwMode="auto">
            <a:xfrm flipV="1">
              <a:off x="3047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2" name="Line 42"/>
            <p:cNvSpPr>
              <a:spLocks noChangeShapeType="1"/>
            </p:cNvSpPr>
            <p:nvPr/>
          </p:nvSpPr>
          <p:spPr bwMode="auto">
            <a:xfrm flipV="1">
              <a:off x="3049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3" name="Line 43"/>
            <p:cNvSpPr>
              <a:spLocks noChangeShapeType="1"/>
            </p:cNvSpPr>
            <p:nvPr/>
          </p:nvSpPr>
          <p:spPr bwMode="auto">
            <a:xfrm flipV="1">
              <a:off x="3180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4" name="Line 44"/>
            <p:cNvSpPr>
              <a:spLocks noChangeShapeType="1"/>
            </p:cNvSpPr>
            <p:nvPr/>
          </p:nvSpPr>
          <p:spPr bwMode="auto">
            <a:xfrm flipV="1">
              <a:off x="3183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5" name="Line 45"/>
            <p:cNvSpPr>
              <a:spLocks noChangeShapeType="1"/>
            </p:cNvSpPr>
            <p:nvPr/>
          </p:nvSpPr>
          <p:spPr bwMode="auto">
            <a:xfrm flipV="1">
              <a:off x="3314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6" name="Line 46"/>
            <p:cNvSpPr>
              <a:spLocks noChangeShapeType="1"/>
            </p:cNvSpPr>
            <p:nvPr/>
          </p:nvSpPr>
          <p:spPr bwMode="auto">
            <a:xfrm flipV="1">
              <a:off x="3317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7" name="Line 47"/>
            <p:cNvSpPr>
              <a:spLocks noChangeShapeType="1"/>
            </p:cNvSpPr>
            <p:nvPr/>
          </p:nvSpPr>
          <p:spPr bwMode="auto">
            <a:xfrm>
              <a:off x="773" y="3534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8" name="Line 48"/>
            <p:cNvSpPr>
              <a:spLocks noChangeShapeType="1"/>
            </p:cNvSpPr>
            <p:nvPr/>
          </p:nvSpPr>
          <p:spPr bwMode="auto">
            <a:xfrm>
              <a:off x="773" y="3537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9" name="Line 49"/>
            <p:cNvSpPr>
              <a:spLocks noChangeShapeType="1"/>
            </p:cNvSpPr>
            <p:nvPr/>
          </p:nvSpPr>
          <p:spPr bwMode="auto">
            <a:xfrm>
              <a:off x="773" y="3427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0" name="Line 50"/>
            <p:cNvSpPr>
              <a:spLocks noChangeShapeType="1"/>
            </p:cNvSpPr>
            <p:nvPr/>
          </p:nvSpPr>
          <p:spPr bwMode="auto">
            <a:xfrm>
              <a:off x="773" y="3430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1" name="Line 51"/>
            <p:cNvSpPr>
              <a:spLocks noChangeShapeType="1"/>
            </p:cNvSpPr>
            <p:nvPr/>
          </p:nvSpPr>
          <p:spPr bwMode="auto">
            <a:xfrm>
              <a:off x="773" y="3320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2" name="Line 52"/>
            <p:cNvSpPr>
              <a:spLocks noChangeShapeType="1"/>
            </p:cNvSpPr>
            <p:nvPr/>
          </p:nvSpPr>
          <p:spPr bwMode="auto">
            <a:xfrm>
              <a:off x="773" y="3323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3" name="Line 53"/>
            <p:cNvSpPr>
              <a:spLocks noChangeShapeType="1"/>
            </p:cNvSpPr>
            <p:nvPr/>
          </p:nvSpPr>
          <p:spPr bwMode="auto">
            <a:xfrm>
              <a:off x="773" y="3209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4" name="Line 54"/>
            <p:cNvSpPr>
              <a:spLocks noChangeShapeType="1"/>
            </p:cNvSpPr>
            <p:nvPr/>
          </p:nvSpPr>
          <p:spPr bwMode="auto">
            <a:xfrm>
              <a:off x="773" y="3213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5" name="Line 55"/>
            <p:cNvSpPr>
              <a:spLocks noChangeShapeType="1"/>
            </p:cNvSpPr>
            <p:nvPr/>
          </p:nvSpPr>
          <p:spPr bwMode="auto">
            <a:xfrm>
              <a:off x="773" y="3102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6" name="Line 56"/>
            <p:cNvSpPr>
              <a:spLocks noChangeShapeType="1"/>
            </p:cNvSpPr>
            <p:nvPr/>
          </p:nvSpPr>
          <p:spPr bwMode="auto">
            <a:xfrm>
              <a:off x="773" y="3106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7" name="Line 57"/>
            <p:cNvSpPr>
              <a:spLocks noChangeShapeType="1"/>
            </p:cNvSpPr>
            <p:nvPr/>
          </p:nvSpPr>
          <p:spPr bwMode="auto">
            <a:xfrm>
              <a:off x="773" y="2996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8" name="Line 58"/>
            <p:cNvSpPr>
              <a:spLocks noChangeShapeType="1"/>
            </p:cNvSpPr>
            <p:nvPr/>
          </p:nvSpPr>
          <p:spPr bwMode="auto">
            <a:xfrm>
              <a:off x="773" y="2999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9" name="Line 59"/>
            <p:cNvSpPr>
              <a:spLocks noChangeShapeType="1"/>
            </p:cNvSpPr>
            <p:nvPr/>
          </p:nvSpPr>
          <p:spPr bwMode="auto">
            <a:xfrm>
              <a:off x="773" y="2889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0" name="Line 60"/>
            <p:cNvSpPr>
              <a:spLocks noChangeShapeType="1"/>
            </p:cNvSpPr>
            <p:nvPr/>
          </p:nvSpPr>
          <p:spPr bwMode="auto">
            <a:xfrm>
              <a:off x="773" y="2892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1" name="Line 61"/>
            <p:cNvSpPr>
              <a:spLocks noChangeShapeType="1"/>
            </p:cNvSpPr>
            <p:nvPr/>
          </p:nvSpPr>
          <p:spPr bwMode="auto">
            <a:xfrm>
              <a:off x="773" y="2782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2" name="Line 62"/>
            <p:cNvSpPr>
              <a:spLocks noChangeShapeType="1"/>
            </p:cNvSpPr>
            <p:nvPr/>
          </p:nvSpPr>
          <p:spPr bwMode="auto">
            <a:xfrm>
              <a:off x="773" y="2785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3" name="Line 63"/>
            <p:cNvSpPr>
              <a:spLocks noChangeShapeType="1"/>
            </p:cNvSpPr>
            <p:nvPr/>
          </p:nvSpPr>
          <p:spPr bwMode="auto">
            <a:xfrm>
              <a:off x="773" y="2675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4" name="Line 64"/>
            <p:cNvSpPr>
              <a:spLocks noChangeShapeType="1"/>
            </p:cNvSpPr>
            <p:nvPr/>
          </p:nvSpPr>
          <p:spPr bwMode="auto">
            <a:xfrm>
              <a:off x="773" y="2678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5" name="Line 65"/>
            <p:cNvSpPr>
              <a:spLocks noChangeShapeType="1"/>
            </p:cNvSpPr>
            <p:nvPr/>
          </p:nvSpPr>
          <p:spPr bwMode="auto">
            <a:xfrm>
              <a:off x="773" y="2457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6" name="Line 66"/>
            <p:cNvSpPr>
              <a:spLocks noChangeShapeType="1"/>
            </p:cNvSpPr>
            <p:nvPr/>
          </p:nvSpPr>
          <p:spPr bwMode="auto">
            <a:xfrm>
              <a:off x="773" y="2461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7" name="Line 67"/>
            <p:cNvSpPr>
              <a:spLocks noChangeShapeType="1"/>
            </p:cNvSpPr>
            <p:nvPr/>
          </p:nvSpPr>
          <p:spPr bwMode="auto">
            <a:xfrm>
              <a:off x="773" y="2350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8" name="Line 68"/>
            <p:cNvSpPr>
              <a:spLocks noChangeShapeType="1"/>
            </p:cNvSpPr>
            <p:nvPr/>
          </p:nvSpPr>
          <p:spPr bwMode="auto">
            <a:xfrm>
              <a:off x="773" y="2354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9" name="Line 69"/>
            <p:cNvSpPr>
              <a:spLocks noChangeShapeType="1"/>
            </p:cNvSpPr>
            <p:nvPr/>
          </p:nvSpPr>
          <p:spPr bwMode="auto">
            <a:xfrm>
              <a:off x="773" y="2243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0" name="Line 70"/>
            <p:cNvSpPr>
              <a:spLocks noChangeShapeType="1"/>
            </p:cNvSpPr>
            <p:nvPr/>
          </p:nvSpPr>
          <p:spPr bwMode="auto">
            <a:xfrm>
              <a:off x="773" y="2247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1" name="Line 71"/>
            <p:cNvSpPr>
              <a:spLocks noChangeShapeType="1"/>
            </p:cNvSpPr>
            <p:nvPr/>
          </p:nvSpPr>
          <p:spPr bwMode="auto">
            <a:xfrm>
              <a:off x="773" y="2137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2" name="Line 72"/>
            <p:cNvSpPr>
              <a:spLocks noChangeShapeType="1"/>
            </p:cNvSpPr>
            <p:nvPr/>
          </p:nvSpPr>
          <p:spPr bwMode="auto">
            <a:xfrm>
              <a:off x="773" y="2140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3" name="Line 73"/>
            <p:cNvSpPr>
              <a:spLocks noChangeShapeType="1"/>
            </p:cNvSpPr>
            <p:nvPr/>
          </p:nvSpPr>
          <p:spPr bwMode="auto">
            <a:xfrm>
              <a:off x="773" y="2030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4" name="Line 74"/>
            <p:cNvSpPr>
              <a:spLocks noChangeShapeType="1"/>
            </p:cNvSpPr>
            <p:nvPr/>
          </p:nvSpPr>
          <p:spPr bwMode="auto">
            <a:xfrm>
              <a:off x="773" y="2033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5" name="Line 75"/>
            <p:cNvSpPr>
              <a:spLocks noChangeShapeType="1"/>
            </p:cNvSpPr>
            <p:nvPr/>
          </p:nvSpPr>
          <p:spPr bwMode="auto">
            <a:xfrm>
              <a:off x="773" y="1923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6" name="Line 76"/>
            <p:cNvSpPr>
              <a:spLocks noChangeShapeType="1"/>
            </p:cNvSpPr>
            <p:nvPr/>
          </p:nvSpPr>
          <p:spPr bwMode="auto">
            <a:xfrm>
              <a:off x="773" y="1926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7" name="Line 77"/>
            <p:cNvSpPr>
              <a:spLocks noChangeShapeType="1"/>
            </p:cNvSpPr>
            <p:nvPr/>
          </p:nvSpPr>
          <p:spPr bwMode="auto">
            <a:xfrm>
              <a:off x="773" y="1812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8" name="Line 78"/>
            <p:cNvSpPr>
              <a:spLocks noChangeShapeType="1"/>
            </p:cNvSpPr>
            <p:nvPr/>
          </p:nvSpPr>
          <p:spPr bwMode="auto">
            <a:xfrm>
              <a:off x="773" y="1816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9" name="Line 79"/>
            <p:cNvSpPr>
              <a:spLocks noChangeShapeType="1"/>
            </p:cNvSpPr>
            <p:nvPr/>
          </p:nvSpPr>
          <p:spPr bwMode="auto">
            <a:xfrm>
              <a:off x="773" y="1705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0" name="Line 80"/>
            <p:cNvSpPr>
              <a:spLocks noChangeShapeType="1"/>
            </p:cNvSpPr>
            <p:nvPr/>
          </p:nvSpPr>
          <p:spPr bwMode="auto">
            <a:xfrm>
              <a:off x="773" y="1709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1" name="Line 81"/>
            <p:cNvSpPr>
              <a:spLocks noChangeShapeType="1"/>
            </p:cNvSpPr>
            <p:nvPr/>
          </p:nvSpPr>
          <p:spPr bwMode="auto">
            <a:xfrm>
              <a:off x="773" y="1598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2" name="Line 82"/>
            <p:cNvSpPr>
              <a:spLocks noChangeShapeType="1"/>
            </p:cNvSpPr>
            <p:nvPr/>
          </p:nvSpPr>
          <p:spPr bwMode="auto">
            <a:xfrm>
              <a:off x="773" y="1602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3" name="Line 83"/>
            <p:cNvSpPr>
              <a:spLocks noChangeShapeType="1"/>
            </p:cNvSpPr>
            <p:nvPr/>
          </p:nvSpPr>
          <p:spPr bwMode="auto">
            <a:xfrm>
              <a:off x="773" y="2561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4" name="Line 84"/>
            <p:cNvSpPr>
              <a:spLocks noChangeShapeType="1"/>
            </p:cNvSpPr>
            <p:nvPr/>
          </p:nvSpPr>
          <p:spPr bwMode="auto">
            <a:xfrm>
              <a:off x="773" y="2564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5" name="Line 85"/>
            <p:cNvSpPr>
              <a:spLocks noChangeShapeType="1"/>
            </p:cNvSpPr>
            <p:nvPr/>
          </p:nvSpPr>
          <p:spPr bwMode="auto">
            <a:xfrm>
              <a:off x="773" y="2568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6" name="Line 86"/>
            <p:cNvSpPr>
              <a:spLocks noChangeShapeType="1"/>
            </p:cNvSpPr>
            <p:nvPr/>
          </p:nvSpPr>
          <p:spPr bwMode="auto">
            <a:xfrm>
              <a:off x="773" y="2571"/>
              <a:ext cx="267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7" name="Rectangle 87"/>
            <p:cNvSpPr>
              <a:spLocks noChangeArrowheads="1"/>
            </p:cNvSpPr>
            <p:nvPr/>
          </p:nvSpPr>
          <p:spPr bwMode="auto">
            <a:xfrm>
              <a:off x="3401" y="2464"/>
              <a:ext cx="31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7288" name="Freeform 88"/>
            <p:cNvSpPr>
              <a:spLocks/>
            </p:cNvSpPr>
            <p:nvPr/>
          </p:nvSpPr>
          <p:spPr bwMode="auto">
            <a:xfrm>
              <a:off x="3425" y="2537"/>
              <a:ext cx="23" cy="62"/>
            </a:xfrm>
            <a:custGeom>
              <a:avLst/>
              <a:gdLst>
                <a:gd name="T0" fmla="*/ 0 w 23"/>
                <a:gd name="T1" fmla="*/ 0 h 62"/>
                <a:gd name="T2" fmla="*/ 23 w 23"/>
                <a:gd name="T3" fmla="*/ 31 h 62"/>
                <a:gd name="T4" fmla="*/ 0 w 23"/>
                <a:gd name="T5" fmla="*/ 62 h 62"/>
                <a:gd name="T6" fmla="*/ 0 w 23"/>
                <a:gd name="T7" fmla="*/ 0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62"/>
                <a:gd name="T14" fmla="*/ 23 w 23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62">
                  <a:moveTo>
                    <a:pt x="0" y="0"/>
                  </a:moveTo>
                  <a:lnTo>
                    <a:pt x="23" y="31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89" name="Line 89"/>
            <p:cNvSpPr>
              <a:spLocks noChangeShapeType="1"/>
            </p:cNvSpPr>
            <p:nvPr/>
          </p:nvSpPr>
          <p:spPr bwMode="auto">
            <a:xfrm flipV="1">
              <a:off x="2107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0" name="Line 90"/>
            <p:cNvSpPr>
              <a:spLocks noChangeShapeType="1"/>
            </p:cNvSpPr>
            <p:nvPr/>
          </p:nvSpPr>
          <p:spPr bwMode="auto">
            <a:xfrm flipV="1">
              <a:off x="2109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1" name="Line 91"/>
            <p:cNvSpPr>
              <a:spLocks noChangeShapeType="1"/>
            </p:cNvSpPr>
            <p:nvPr/>
          </p:nvSpPr>
          <p:spPr bwMode="auto">
            <a:xfrm flipV="1">
              <a:off x="2112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2" name="Line 92"/>
            <p:cNvSpPr>
              <a:spLocks noChangeShapeType="1"/>
            </p:cNvSpPr>
            <p:nvPr/>
          </p:nvSpPr>
          <p:spPr bwMode="auto">
            <a:xfrm flipV="1">
              <a:off x="2115" y="1495"/>
              <a:ext cx="1" cy="214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3" name="Rectangle 93"/>
            <p:cNvSpPr>
              <a:spLocks noChangeArrowheads="1"/>
            </p:cNvSpPr>
            <p:nvPr/>
          </p:nvSpPr>
          <p:spPr bwMode="auto">
            <a:xfrm>
              <a:off x="2145" y="1485"/>
              <a:ext cx="31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294" name="Freeform 94"/>
            <p:cNvSpPr>
              <a:spLocks/>
            </p:cNvSpPr>
            <p:nvPr/>
          </p:nvSpPr>
          <p:spPr bwMode="auto">
            <a:xfrm>
              <a:off x="2088" y="1495"/>
              <a:ext cx="48" cy="31"/>
            </a:xfrm>
            <a:custGeom>
              <a:avLst/>
              <a:gdLst>
                <a:gd name="T0" fmla="*/ 0 w 48"/>
                <a:gd name="T1" fmla="*/ 31 h 31"/>
                <a:gd name="T2" fmla="*/ 24 w 48"/>
                <a:gd name="T3" fmla="*/ 0 h 31"/>
                <a:gd name="T4" fmla="*/ 48 w 48"/>
                <a:gd name="T5" fmla="*/ 31 h 31"/>
                <a:gd name="T6" fmla="*/ 0 w 48"/>
                <a:gd name="T7" fmla="*/ 31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31"/>
                <a:gd name="T14" fmla="*/ 48 w 48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31">
                  <a:moveTo>
                    <a:pt x="0" y="31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95" name="Rectangle 95"/>
            <p:cNvSpPr>
              <a:spLocks noChangeArrowheads="1"/>
            </p:cNvSpPr>
            <p:nvPr/>
          </p:nvSpPr>
          <p:spPr bwMode="auto">
            <a:xfrm>
              <a:off x="771" y="1491"/>
              <a:ext cx="2685" cy="2160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6" name="Line 96"/>
            <p:cNvSpPr>
              <a:spLocks noChangeShapeType="1"/>
            </p:cNvSpPr>
            <p:nvPr/>
          </p:nvSpPr>
          <p:spPr bwMode="auto">
            <a:xfrm>
              <a:off x="1041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7" name="Line 98"/>
            <p:cNvSpPr>
              <a:spLocks noChangeShapeType="1"/>
            </p:cNvSpPr>
            <p:nvPr/>
          </p:nvSpPr>
          <p:spPr bwMode="auto">
            <a:xfrm>
              <a:off x="1309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8" name="Line 100"/>
            <p:cNvSpPr>
              <a:spLocks noChangeShapeType="1"/>
            </p:cNvSpPr>
            <p:nvPr/>
          </p:nvSpPr>
          <p:spPr bwMode="auto">
            <a:xfrm>
              <a:off x="1577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9" name="Line 102"/>
            <p:cNvSpPr>
              <a:spLocks noChangeShapeType="1"/>
            </p:cNvSpPr>
            <p:nvPr/>
          </p:nvSpPr>
          <p:spPr bwMode="auto">
            <a:xfrm>
              <a:off x="1844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0" name="Rectangle 104"/>
            <p:cNvSpPr>
              <a:spLocks noChangeArrowheads="1"/>
            </p:cNvSpPr>
            <p:nvPr/>
          </p:nvSpPr>
          <p:spPr bwMode="auto">
            <a:xfrm>
              <a:off x="2123" y="2588"/>
              <a:ext cx="42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7301" name="Line 105"/>
            <p:cNvSpPr>
              <a:spLocks noChangeShapeType="1"/>
            </p:cNvSpPr>
            <p:nvPr/>
          </p:nvSpPr>
          <p:spPr bwMode="auto">
            <a:xfrm>
              <a:off x="2380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2" name="Line 107"/>
            <p:cNvSpPr>
              <a:spLocks noChangeShapeType="1"/>
            </p:cNvSpPr>
            <p:nvPr/>
          </p:nvSpPr>
          <p:spPr bwMode="auto">
            <a:xfrm>
              <a:off x="2648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3" name="Line 109"/>
            <p:cNvSpPr>
              <a:spLocks noChangeShapeType="1"/>
            </p:cNvSpPr>
            <p:nvPr/>
          </p:nvSpPr>
          <p:spPr bwMode="auto">
            <a:xfrm>
              <a:off x="2915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4" name="Line 111"/>
            <p:cNvSpPr>
              <a:spLocks noChangeShapeType="1"/>
            </p:cNvSpPr>
            <p:nvPr/>
          </p:nvSpPr>
          <p:spPr bwMode="auto">
            <a:xfrm>
              <a:off x="3183" y="2551"/>
              <a:ext cx="1" cy="3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5" name="Line 114"/>
            <p:cNvSpPr>
              <a:spLocks noChangeShapeType="1"/>
            </p:cNvSpPr>
            <p:nvPr/>
          </p:nvSpPr>
          <p:spPr bwMode="auto">
            <a:xfrm>
              <a:off x="2099" y="3430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6" name="Line 116"/>
            <p:cNvSpPr>
              <a:spLocks noChangeShapeType="1"/>
            </p:cNvSpPr>
            <p:nvPr/>
          </p:nvSpPr>
          <p:spPr bwMode="auto">
            <a:xfrm>
              <a:off x="2099" y="3213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7" name="Line 118"/>
            <p:cNvSpPr>
              <a:spLocks noChangeShapeType="1"/>
            </p:cNvSpPr>
            <p:nvPr/>
          </p:nvSpPr>
          <p:spPr bwMode="auto">
            <a:xfrm>
              <a:off x="2099" y="2999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8" name="Line 120"/>
            <p:cNvSpPr>
              <a:spLocks noChangeShapeType="1"/>
            </p:cNvSpPr>
            <p:nvPr/>
          </p:nvSpPr>
          <p:spPr bwMode="auto">
            <a:xfrm>
              <a:off x="2099" y="2785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9" name="Rectangle 121"/>
            <p:cNvSpPr>
              <a:spLocks noChangeArrowheads="1"/>
            </p:cNvSpPr>
            <p:nvPr/>
          </p:nvSpPr>
          <p:spPr bwMode="auto">
            <a:xfrm>
              <a:off x="2070" y="2495"/>
              <a:ext cx="42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7310" name="Rectangle 122"/>
            <p:cNvSpPr>
              <a:spLocks noChangeArrowheads="1"/>
            </p:cNvSpPr>
            <p:nvPr/>
          </p:nvSpPr>
          <p:spPr bwMode="auto">
            <a:xfrm>
              <a:off x="2022" y="2287"/>
              <a:ext cx="7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 sz="1400"/>
            </a:p>
          </p:txBody>
        </p:sp>
        <p:sp>
          <p:nvSpPr>
            <p:cNvPr id="7311" name="Line 123"/>
            <p:cNvSpPr>
              <a:spLocks noChangeShapeType="1"/>
            </p:cNvSpPr>
            <p:nvPr/>
          </p:nvSpPr>
          <p:spPr bwMode="auto">
            <a:xfrm>
              <a:off x="2099" y="2354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2" name="Rectangle 124"/>
            <p:cNvSpPr>
              <a:spLocks noChangeArrowheads="1"/>
            </p:cNvSpPr>
            <p:nvPr/>
          </p:nvSpPr>
          <p:spPr bwMode="auto">
            <a:xfrm>
              <a:off x="2022" y="2078"/>
              <a:ext cx="7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 sz="1400"/>
            </a:p>
          </p:txBody>
        </p:sp>
        <p:sp>
          <p:nvSpPr>
            <p:cNvPr id="7313" name="Line 125"/>
            <p:cNvSpPr>
              <a:spLocks noChangeShapeType="1"/>
            </p:cNvSpPr>
            <p:nvPr/>
          </p:nvSpPr>
          <p:spPr bwMode="auto">
            <a:xfrm>
              <a:off x="2099" y="2140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4" name="Rectangle 126"/>
            <p:cNvSpPr>
              <a:spLocks noChangeArrowheads="1"/>
            </p:cNvSpPr>
            <p:nvPr/>
          </p:nvSpPr>
          <p:spPr bwMode="auto">
            <a:xfrm>
              <a:off x="2028" y="1861"/>
              <a:ext cx="7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 sz="1400"/>
            </a:p>
          </p:txBody>
        </p:sp>
        <p:sp>
          <p:nvSpPr>
            <p:cNvPr id="7315" name="Line 127"/>
            <p:cNvSpPr>
              <a:spLocks noChangeShapeType="1"/>
            </p:cNvSpPr>
            <p:nvPr/>
          </p:nvSpPr>
          <p:spPr bwMode="auto">
            <a:xfrm>
              <a:off x="2099" y="1926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6" name="Rectangle 128"/>
            <p:cNvSpPr>
              <a:spLocks noChangeArrowheads="1"/>
            </p:cNvSpPr>
            <p:nvPr/>
          </p:nvSpPr>
          <p:spPr bwMode="auto">
            <a:xfrm>
              <a:off x="2028" y="1656"/>
              <a:ext cx="7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 sz="1400"/>
            </a:p>
          </p:txBody>
        </p:sp>
        <p:sp>
          <p:nvSpPr>
            <p:cNvPr id="7317" name="Line 129"/>
            <p:cNvSpPr>
              <a:spLocks noChangeShapeType="1"/>
            </p:cNvSpPr>
            <p:nvPr/>
          </p:nvSpPr>
          <p:spPr bwMode="auto">
            <a:xfrm>
              <a:off x="2099" y="1709"/>
              <a:ext cx="2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8" name="Rectangle 130"/>
            <p:cNvSpPr>
              <a:spLocks noChangeArrowheads="1"/>
            </p:cNvSpPr>
            <p:nvPr/>
          </p:nvSpPr>
          <p:spPr bwMode="auto">
            <a:xfrm>
              <a:off x="771" y="1491"/>
              <a:ext cx="2685" cy="2160"/>
            </a:xfrm>
            <a:prstGeom prst="rect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7178" name="Rectangle 122"/>
          <p:cNvSpPr>
            <a:spLocks noChangeArrowheads="1"/>
          </p:cNvSpPr>
          <p:nvPr/>
        </p:nvSpPr>
        <p:spPr bwMode="auto">
          <a:xfrm>
            <a:off x="2654300" y="3441601"/>
            <a:ext cx="107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2</a:t>
            </a:r>
            <a:endParaRPr lang="en-US" sz="1400"/>
          </a:p>
        </p:txBody>
      </p:sp>
      <p:sp>
        <p:nvSpPr>
          <p:cNvPr id="7179" name="Rectangle 124"/>
          <p:cNvSpPr>
            <a:spLocks noChangeArrowheads="1"/>
          </p:cNvSpPr>
          <p:nvPr/>
        </p:nvSpPr>
        <p:spPr bwMode="auto">
          <a:xfrm>
            <a:off x="3025775" y="3430488"/>
            <a:ext cx="107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4</a:t>
            </a:r>
            <a:endParaRPr lang="en-US" sz="1400"/>
          </a:p>
        </p:txBody>
      </p:sp>
      <p:sp>
        <p:nvSpPr>
          <p:cNvPr id="7180" name="Rectangle 126"/>
          <p:cNvSpPr>
            <a:spLocks noChangeArrowheads="1"/>
          </p:cNvSpPr>
          <p:nvPr/>
        </p:nvSpPr>
        <p:spPr bwMode="auto">
          <a:xfrm>
            <a:off x="3405188" y="3422551"/>
            <a:ext cx="111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6</a:t>
            </a:r>
            <a:endParaRPr lang="en-US" sz="1400"/>
          </a:p>
        </p:txBody>
      </p:sp>
      <p:sp>
        <p:nvSpPr>
          <p:cNvPr id="7181" name="Rectangle 128"/>
          <p:cNvSpPr>
            <a:spLocks noChangeArrowheads="1"/>
          </p:cNvSpPr>
          <p:nvPr/>
        </p:nvSpPr>
        <p:spPr bwMode="auto">
          <a:xfrm>
            <a:off x="3794125" y="3446363"/>
            <a:ext cx="111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8</a:t>
            </a:r>
            <a:endParaRPr lang="en-US" sz="1400"/>
          </a:p>
        </p:txBody>
      </p:sp>
      <p:sp>
        <p:nvSpPr>
          <p:cNvPr id="7182" name="Rectangle 124"/>
          <p:cNvSpPr>
            <a:spLocks noChangeArrowheads="1"/>
          </p:cNvSpPr>
          <p:nvPr/>
        </p:nvSpPr>
        <p:spPr bwMode="auto">
          <a:xfrm>
            <a:off x="1389063" y="3447951"/>
            <a:ext cx="2254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-4</a:t>
            </a:r>
            <a:endParaRPr lang="en-US" sz="1400"/>
          </a:p>
        </p:txBody>
      </p:sp>
      <p:sp>
        <p:nvSpPr>
          <p:cNvPr id="7183" name="Rectangle 126"/>
          <p:cNvSpPr>
            <a:spLocks noChangeArrowheads="1"/>
          </p:cNvSpPr>
          <p:nvPr/>
        </p:nvSpPr>
        <p:spPr bwMode="auto">
          <a:xfrm>
            <a:off x="1060450" y="3447951"/>
            <a:ext cx="2428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-6</a:t>
            </a:r>
            <a:endParaRPr lang="en-US" sz="1400"/>
          </a:p>
        </p:txBody>
      </p:sp>
      <p:sp>
        <p:nvSpPr>
          <p:cNvPr id="7184" name="Rectangle 128"/>
          <p:cNvSpPr>
            <a:spLocks noChangeArrowheads="1"/>
          </p:cNvSpPr>
          <p:nvPr/>
        </p:nvSpPr>
        <p:spPr bwMode="auto">
          <a:xfrm>
            <a:off x="673100" y="3438426"/>
            <a:ext cx="2905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-8</a:t>
            </a:r>
            <a:endParaRPr lang="en-US" sz="1400"/>
          </a:p>
        </p:txBody>
      </p:sp>
      <p:sp>
        <p:nvSpPr>
          <p:cNvPr id="7185" name="Rectangle 122"/>
          <p:cNvSpPr>
            <a:spLocks noChangeArrowheads="1"/>
          </p:cNvSpPr>
          <p:nvPr/>
        </p:nvSpPr>
        <p:spPr bwMode="auto">
          <a:xfrm>
            <a:off x="1828800" y="3438426"/>
            <a:ext cx="2397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-2</a:t>
            </a:r>
            <a:endParaRPr lang="en-US" sz="1400"/>
          </a:p>
        </p:txBody>
      </p:sp>
      <p:sp>
        <p:nvSpPr>
          <p:cNvPr id="7186" name="Rectangle 122"/>
          <p:cNvSpPr>
            <a:spLocks noChangeArrowheads="1"/>
          </p:cNvSpPr>
          <p:nvPr/>
        </p:nvSpPr>
        <p:spPr bwMode="auto">
          <a:xfrm>
            <a:off x="2119313" y="3746401"/>
            <a:ext cx="2397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-2</a:t>
            </a:r>
            <a:endParaRPr lang="en-US" sz="1400"/>
          </a:p>
        </p:txBody>
      </p:sp>
      <p:sp>
        <p:nvSpPr>
          <p:cNvPr id="7187" name="Rectangle 124"/>
          <p:cNvSpPr>
            <a:spLocks noChangeArrowheads="1"/>
          </p:cNvSpPr>
          <p:nvPr/>
        </p:nvSpPr>
        <p:spPr bwMode="auto">
          <a:xfrm>
            <a:off x="2076450" y="4152801"/>
            <a:ext cx="2254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-4</a:t>
            </a:r>
            <a:endParaRPr lang="en-US" sz="1400"/>
          </a:p>
        </p:txBody>
      </p:sp>
      <p:sp>
        <p:nvSpPr>
          <p:cNvPr id="7188" name="Rectangle 126"/>
          <p:cNvSpPr>
            <a:spLocks noChangeArrowheads="1"/>
          </p:cNvSpPr>
          <p:nvPr/>
        </p:nvSpPr>
        <p:spPr bwMode="auto">
          <a:xfrm>
            <a:off x="2084388" y="4557613"/>
            <a:ext cx="2413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-6</a:t>
            </a:r>
            <a:endParaRPr lang="en-US" sz="1400"/>
          </a:p>
        </p:txBody>
      </p:sp>
      <p:sp>
        <p:nvSpPr>
          <p:cNvPr id="7189" name="Rectangle 128"/>
          <p:cNvSpPr>
            <a:spLocks noChangeArrowheads="1"/>
          </p:cNvSpPr>
          <p:nvPr/>
        </p:nvSpPr>
        <p:spPr bwMode="auto">
          <a:xfrm>
            <a:off x="2101850" y="4962426"/>
            <a:ext cx="2905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-8</a:t>
            </a:r>
            <a:endParaRPr lang="en-US" sz="1400"/>
          </a:p>
        </p:txBody>
      </p:sp>
      <p:sp>
        <p:nvSpPr>
          <p:cNvPr id="141" name="Oval 140"/>
          <p:cNvSpPr/>
          <p:nvPr/>
        </p:nvSpPr>
        <p:spPr>
          <a:xfrm>
            <a:off x="3251200" y="3597176"/>
            <a:ext cx="63500" cy="952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3270250" y="3574951"/>
            <a:ext cx="361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/>
              <a:t>A</a:t>
            </a:r>
          </a:p>
        </p:txBody>
      </p:sp>
      <p:cxnSp>
        <p:nvCxnSpPr>
          <p:cNvPr id="148" name="Straight Connector 147"/>
          <p:cNvCxnSpPr/>
          <p:nvPr/>
        </p:nvCxnSpPr>
        <p:spPr>
          <a:xfrm rot="16200000" flipH="1">
            <a:off x="-1023144" y="3426520"/>
            <a:ext cx="4016375" cy="7938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10800000" flipV="1">
            <a:off x="1000125" y="3641626"/>
            <a:ext cx="2243138" cy="11112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TextBox 157"/>
          <p:cNvSpPr txBox="1">
            <a:spLocks noChangeArrowheads="1"/>
          </p:cNvSpPr>
          <p:nvPr/>
        </p:nvSpPr>
        <p:spPr bwMode="auto">
          <a:xfrm>
            <a:off x="4572000" y="1473200"/>
            <a:ext cx="4176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/>
              <a:t>The Coordinates of “B” is unknown.  However, it must be on the “RED LINE”</a:t>
            </a: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4598988" y="2552700"/>
            <a:ext cx="36988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/>
              <a:t>The Horizontal Distance from point “A” to the “RED LINE” is (5-(-7)) = 12 units.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4667250" y="3643313"/>
            <a:ext cx="39862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/>
              <a:t>The Distance from A to B is 15.  So the “BLUE LINE” is 15 units long.  </a:t>
            </a:r>
          </a:p>
        </p:txBody>
      </p:sp>
      <p:cxnSp>
        <p:nvCxnSpPr>
          <p:cNvPr id="162" name="Straight Connector 161"/>
          <p:cNvCxnSpPr/>
          <p:nvPr/>
        </p:nvCxnSpPr>
        <p:spPr>
          <a:xfrm rot="10800000">
            <a:off x="996950" y="1835051"/>
            <a:ext cx="2292350" cy="180181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10800000" flipV="1">
            <a:off x="968375" y="3651151"/>
            <a:ext cx="2306638" cy="181451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9" name="TextBox 168"/>
          <p:cNvSpPr txBox="1">
            <a:spLocks noChangeArrowheads="1"/>
          </p:cNvSpPr>
          <p:nvPr/>
        </p:nvSpPr>
        <p:spPr bwMode="auto">
          <a:xfrm>
            <a:off x="1582738" y="3555901"/>
            <a:ext cx="696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24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70" name="TextBox 169"/>
          <p:cNvSpPr txBox="1">
            <a:spLocks noChangeArrowheads="1"/>
          </p:cNvSpPr>
          <p:nvPr/>
        </p:nvSpPr>
        <p:spPr bwMode="auto">
          <a:xfrm>
            <a:off x="1897063" y="4551263"/>
            <a:ext cx="7508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32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1" name="TextBox 170"/>
          <p:cNvSpPr txBox="1">
            <a:spLocks noChangeArrowheads="1"/>
          </p:cNvSpPr>
          <p:nvPr/>
        </p:nvSpPr>
        <p:spPr bwMode="auto">
          <a:xfrm>
            <a:off x="1858963" y="2111276"/>
            <a:ext cx="749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32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2" name="TextBox 171"/>
          <p:cNvSpPr txBox="1">
            <a:spLocks noChangeArrowheads="1"/>
          </p:cNvSpPr>
          <p:nvPr/>
        </p:nvSpPr>
        <p:spPr bwMode="auto">
          <a:xfrm>
            <a:off x="4586288" y="4586288"/>
            <a:ext cx="3970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/>
              <a:t>What you get is a Right Triangle, with the height missing</a:t>
            </a:r>
          </a:p>
        </p:txBody>
      </p:sp>
      <p:sp>
        <p:nvSpPr>
          <p:cNvPr id="173" name="Right Triangle 172"/>
          <p:cNvSpPr/>
          <p:nvPr/>
        </p:nvSpPr>
        <p:spPr>
          <a:xfrm>
            <a:off x="996950" y="1849338"/>
            <a:ext cx="2236788" cy="1773238"/>
          </a:xfrm>
          <a:prstGeom prst="rtTriangle">
            <a:avLst/>
          </a:prstGeom>
          <a:solidFill>
            <a:srgbClr val="C036A2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5" name="TextBox 174"/>
          <p:cNvSpPr txBox="1">
            <a:spLocks noChangeArrowheads="1"/>
          </p:cNvSpPr>
          <p:nvPr/>
        </p:nvSpPr>
        <p:spPr bwMode="auto">
          <a:xfrm>
            <a:off x="4598988" y="1282700"/>
            <a:ext cx="36306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Use Pythagorus to find the hieght:</a:t>
            </a:r>
          </a:p>
        </p:txBody>
      </p:sp>
      <p:graphicFrame>
        <p:nvGraphicFramePr>
          <p:cNvPr id="176" name="Object 4"/>
          <p:cNvGraphicFramePr>
            <a:graphicFrameLocks noChangeAspect="1"/>
          </p:cNvGraphicFramePr>
          <p:nvPr/>
        </p:nvGraphicFramePr>
        <p:xfrm>
          <a:off x="4611688" y="1960563"/>
          <a:ext cx="21653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2349360" imgH="457200" progId="Equation.DSMT4">
                  <p:embed/>
                </p:oleObj>
              </mc:Choice>
              <mc:Fallback>
                <p:oleObj name="Equation" r:id="rId4" imgW="2349360" imgH="457200" progId="Equation.DSMT4">
                  <p:embed/>
                  <p:pic>
                    <p:nvPicPr>
                      <p:cNvPr id="1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1960563"/>
                        <a:ext cx="216535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" name="Object 5"/>
          <p:cNvGraphicFramePr>
            <a:graphicFrameLocks noChangeAspect="1"/>
          </p:cNvGraphicFramePr>
          <p:nvPr/>
        </p:nvGraphicFramePr>
        <p:xfrm>
          <a:off x="4581525" y="2436813"/>
          <a:ext cx="23590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2489040" imgH="457200" progId="Equation.DSMT4">
                  <p:embed/>
                </p:oleObj>
              </mc:Choice>
              <mc:Fallback>
                <p:oleObj name="Equation" r:id="rId6" imgW="2489040" imgH="457200" progId="Equation.DSMT4">
                  <p:embed/>
                  <p:pic>
                    <p:nvPicPr>
                      <p:cNvPr id="1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5" y="2436813"/>
                        <a:ext cx="23590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" name="Object 6"/>
          <p:cNvGraphicFramePr>
            <a:graphicFrameLocks noChangeAspect="1"/>
          </p:cNvGraphicFramePr>
          <p:nvPr/>
        </p:nvGraphicFramePr>
        <p:xfrm>
          <a:off x="4822825" y="2955925"/>
          <a:ext cx="11811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1244520" imgH="457200" progId="Equation.DSMT4">
                  <p:embed/>
                </p:oleObj>
              </mc:Choice>
              <mc:Fallback>
                <p:oleObj name="Equation" r:id="rId8" imgW="1244520" imgH="457200" progId="Equation.DSMT4">
                  <p:embed/>
                  <p:pic>
                    <p:nvPicPr>
                      <p:cNvPr id="1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825" y="2955925"/>
                        <a:ext cx="11811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" name="Object 7"/>
          <p:cNvGraphicFramePr>
            <a:graphicFrameLocks noChangeAspect="1"/>
          </p:cNvGraphicFramePr>
          <p:nvPr/>
        </p:nvGraphicFramePr>
        <p:xfrm>
          <a:off x="4783138" y="3532188"/>
          <a:ext cx="1143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1143000" imgH="368280" progId="Equation.DSMT4">
                  <p:embed/>
                </p:oleObj>
              </mc:Choice>
              <mc:Fallback>
                <p:oleObj name="Equation" r:id="rId10" imgW="1143000" imgH="368280" progId="Equation.DSMT4">
                  <p:embed/>
                  <p:pic>
                    <p:nvPicPr>
                      <p:cNvPr id="1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3138" y="3532188"/>
                        <a:ext cx="1143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1" name="Straight Arrow Connector 180"/>
          <p:cNvCxnSpPr/>
          <p:nvPr/>
        </p:nvCxnSpPr>
        <p:spPr>
          <a:xfrm rot="5400000" flipH="1" flipV="1">
            <a:off x="-211931" y="2729607"/>
            <a:ext cx="1828800" cy="142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 rot="5400000">
            <a:off x="-210344" y="4547295"/>
            <a:ext cx="1806575" cy="4762"/>
          </a:xfrm>
          <a:prstGeom prst="straightConnector1">
            <a:avLst/>
          </a:prstGeom>
          <a:ln w="22225">
            <a:solidFill>
              <a:srgbClr val="FFC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TextBox 187"/>
          <p:cNvSpPr txBox="1">
            <a:spLocks noChangeArrowheads="1"/>
          </p:cNvSpPr>
          <p:nvPr/>
        </p:nvSpPr>
        <p:spPr bwMode="auto">
          <a:xfrm>
            <a:off x="82550" y="2627213"/>
            <a:ext cx="695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2400">
                <a:solidFill>
                  <a:srgbClr val="FF0000"/>
                </a:solidFill>
              </a:rPr>
              <a:t>+9</a:t>
            </a:r>
          </a:p>
        </p:txBody>
      </p:sp>
      <p:sp>
        <p:nvSpPr>
          <p:cNvPr id="189" name="TextBox 188"/>
          <p:cNvSpPr txBox="1">
            <a:spLocks noChangeArrowheads="1"/>
          </p:cNvSpPr>
          <p:nvPr/>
        </p:nvSpPr>
        <p:spPr bwMode="auto">
          <a:xfrm>
            <a:off x="69850" y="4171851"/>
            <a:ext cx="696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2400">
                <a:solidFill>
                  <a:srgbClr val="FF0000"/>
                </a:solidFill>
              </a:rPr>
              <a:t>-9</a:t>
            </a:r>
          </a:p>
        </p:txBody>
      </p:sp>
      <p:graphicFrame>
        <p:nvGraphicFramePr>
          <p:cNvPr id="190" name="Object 8"/>
          <p:cNvGraphicFramePr>
            <a:graphicFrameLocks noChangeAspect="1"/>
          </p:cNvGraphicFramePr>
          <p:nvPr/>
        </p:nvGraphicFramePr>
        <p:xfrm>
          <a:off x="4643438" y="4229100"/>
          <a:ext cx="2324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2323800" imgH="368280" progId="Equation.DSMT4">
                  <p:embed/>
                </p:oleObj>
              </mc:Choice>
              <mc:Fallback>
                <p:oleObj name="Equation" r:id="rId12" imgW="2323800" imgH="368280" progId="Equation.DSMT4">
                  <p:embed/>
                  <p:pic>
                    <p:nvPicPr>
                      <p:cNvPr id="19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229100"/>
                        <a:ext cx="2324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" name="Object 9"/>
          <p:cNvGraphicFramePr>
            <a:graphicFrameLocks noChangeAspect="1"/>
          </p:cNvGraphicFramePr>
          <p:nvPr/>
        </p:nvGraphicFramePr>
        <p:xfrm>
          <a:off x="4662488" y="4829175"/>
          <a:ext cx="2806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2806560" imgH="368280" progId="Equation.DSMT4">
                  <p:embed/>
                </p:oleObj>
              </mc:Choice>
              <mc:Fallback>
                <p:oleObj name="Equation" r:id="rId14" imgW="2806560" imgH="368280" progId="Equation.DSMT4">
                  <p:embed/>
                  <p:pic>
                    <p:nvPicPr>
                      <p:cNvPr id="19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488" y="4829175"/>
                        <a:ext cx="28067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Rectangle 2"/>
          <p:cNvSpPr txBox="1">
            <a:spLocks noChangeArrowheads="1"/>
          </p:cNvSpPr>
          <p:nvPr/>
        </p:nvSpPr>
        <p:spPr>
          <a:xfrm>
            <a:off x="418306" y="511224"/>
            <a:ext cx="8183563" cy="9017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800" dirty="0"/>
              <a:t>b) (-8,k)     c)  (2k,k)</a:t>
            </a:r>
          </a:p>
        </p:txBody>
      </p:sp>
    </p:spTree>
    <p:extLst>
      <p:ext uri="{BB962C8B-B14F-4D97-AF65-F5344CB8AC3E}">
        <p14:creationId xmlns:p14="http://schemas.microsoft.com/office/powerpoint/2010/main" val="38184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141" grpId="0" animBg="1"/>
      <p:bldP spid="142" grpId="0"/>
      <p:bldP spid="158" grpId="0"/>
      <p:bldP spid="158" grpId="1"/>
      <p:bldP spid="159" grpId="0"/>
      <p:bldP spid="159" grpId="1"/>
      <p:bldP spid="160" grpId="0"/>
      <p:bldP spid="160" grpId="1"/>
      <p:bldP spid="169" grpId="0"/>
      <p:bldP spid="170" grpId="0"/>
      <p:bldP spid="171" grpId="0"/>
      <p:bldP spid="172" grpId="0"/>
      <p:bldP spid="172" grpId="1"/>
      <p:bldP spid="173" grpId="0" animBg="1"/>
      <p:bldP spid="173" grpId="1" animBg="1"/>
      <p:bldP spid="175" grpId="0"/>
      <p:bldP spid="188" grpId="0"/>
      <p:bldP spid="189" grpId="0"/>
      <p:bldP spid="1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163911"/>
              </p:ext>
            </p:extLst>
          </p:nvPr>
        </p:nvGraphicFramePr>
        <p:xfrm>
          <a:off x="552450" y="1231181"/>
          <a:ext cx="4965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4965480" imgH="863280" progId="Equation.DSMT4">
                  <p:embed/>
                </p:oleObj>
              </mc:Choice>
              <mc:Fallback>
                <p:oleObj name="Equation" r:id="rId4" imgW="4965480" imgH="863280" progId="Equation.DSMT4">
                  <p:embed/>
                  <p:pic>
                    <p:nvPicPr>
                      <p:cNvPr id="15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1231181"/>
                        <a:ext cx="49657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541719"/>
              </p:ext>
            </p:extLst>
          </p:nvPr>
        </p:nvGraphicFramePr>
        <p:xfrm>
          <a:off x="428625" y="2101131"/>
          <a:ext cx="45942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4863960" imgH="736560" progId="Equation.DSMT4">
                  <p:embed/>
                </p:oleObj>
              </mc:Choice>
              <mc:Fallback>
                <p:oleObj name="Equation" r:id="rId6" imgW="4863960" imgH="736560" progId="Equation.DSMT4">
                  <p:embed/>
                  <p:pic>
                    <p:nvPicPr>
                      <p:cNvPr id="4096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2101131"/>
                        <a:ext cx="4594225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" name="TextBox 153"/>
          <p:cNvSpPr txBox="1">
            <a:spLocks noChangeArrowheads="1"/>
          </p:cNvSpPr>
          <p:nvPr/>
        </p:nvSpPr>
        <p:spPr bwMode="auto">
          <a:xfrm>
            <a:off x="5527675" y="2270994"/>
            <a:ext cx="307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2400"/>
              <a:t>Square both sides</a:t>
            </a:r>
          </a:p>
        </p:txBody>
      </p:sp>
      <p:graphicFrame>
        <p:nvGraphicFramePr>
          <p:cNvPr id="15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453797"/>
              </p:ext>
            </p:extLst>
          </p:nvPr>
        </p:nvGraphicFramePr>
        <p:xfrm>
          <a:off x="403225" y="2755181"/>
          <a:ext cx="37179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3898800" imgH="660240" progId="Equation.DSMT4">
                  <p:embed/>
                </p:oleObj>
              </mc:Choice>
              <mc:Fallback>
                <p:oleObj name="Equation" r:id="rId8" imgW="3898800" imgH="660240" progId="Equation.DSMT4">
                  <p:embed/>
                  <p:pic>
                    <p:nvPicPr>
                      <p:cNvPr id="15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2755181"/>
                        <a:ext cx="371792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810409"/>
              </p:ext>
            </p:extLst>
          </p:nvPr>
        </p:nvGraphicFramePr>
        <p:xfrm>
          <a:off x="479425" y="3460031"/>
          <a:ext cx="30559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3314520" imgH="660240" progId="Equation.DSMT4">
                  <p:embed/>
                </p:oleObj>
              </mc:Choice>
              <mc:Fallback>
                <p:oleObj name="Equation" r:id="rId10" imgW="3314520" imgH="660240" progId="Equation.DSMT4">
                  <p:embed/>
                  <p:pic>
                    <p:nvPicPr>
                      <p:cNvPr id="4097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460031"/>
                        <a:ext cx="30559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183565"/>
              </p:ext>
            </p:extLst>
          </p:nvPr>
        </p:nvGraphicFramePr>
        <p:xfrm>
          <a:off x="1146175" y="4158531"/>
          <a:ext cx="190817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2184120" imgH="533160" progId="Equation.DSMT4">
                  <p:embed/>
                </p:oleObj>
              </mc:Choice>
              <mc:Fallback>
                <p:oleObj name="Equation" r:id="rId12" imgW="2184120" imgH="533160" progId="Equation.DSMT4">
                  <p:embed/>
                  <p:pic>
                    <p:nvPicPr>
                      <p:cNvPr id="4097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4158531"/>
                        <a:ext cx="1908175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278370"/>
              </p:ext>
            </p:extLst>
          </p:nvPr>
        </p:nvGraphicFramePr>
        <p:xfrm>
          <a:off x="1111250" y="4928469"/>
          <a:ext cx="14874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4" imgW="1701720" imgH="368280" progId="Equation.DSMT4">
                  <p:embed/>
                </p:oleObj>
              </mc:Choice>
              <mc:Fallback>
                <p:oleObj name="Equation" r:id="rId14" imgW="1701720" imgH="368280" progId="Equation.DSMT4">
                  <p:embed/>
                  <p:pic>
                    <p:nvPicPr>
                      <p:cNvPr id="4097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4928469"/>
                        <a:ext cx="148748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" name="TextBox 160"/>
          <p:cNvSpPr txBox="1">
            <a:spLocks noChangeArrowheads="1"/>
          </p:cNvSpPr>
          <p:nvPr/>
        </p:nvSpPr>
        <p:spPr bwMode="auto">
          <a:xfrm>
            <a:off x="5622925" y="3117131"/>
            <a:ext cx="1460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2400"/>
              <a:t>Simplify</a:t>
            </a:r>
          </a:p>
        </p:txBody>
      </p: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5240338" y="3868019"/>
            <a:ext cx="3316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 sz="2400"/>
              <a:t>Solve for “k”</a:t>
            </a:r>
          </a:p>
        </p:txBody>
      </p:sp>
      <p:graphicFrame>
        <p:nvGraphicFramePr>
          <p:cNvPr id="16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44404"/>
              </p:ext>
            </p:extLst>
          </p:nvPr>
        </p:nvGraphicFramePr>
        <p:xfrm>
          <a:off x="376238" y="5542831"/>
          <a:ext cx="31718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6" imgW="2234880" imgH="368280" progId="Equation.DSMT4">
                  <p:embed/>
                </p:oleObj>
              </mc:Choice>
              <mc:Fallback>
                <p:oleObj name="Equation" r:id="rId16" imgW="2234880" imgH="368280" progId="Equation.DSMT4">
                  <p:embed/>
                  <p:pic>
                    <p:nvPicPr>
                      <p:cNvPr id="16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5542831"/>
                        <a:ext cx="31718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80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/>
      <p:bldP spid="161" grpId="0"/>
      <p:bldP spid="1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8259097" cy="1214949"/>
          </a:xfrm>
        </p:spPr>
        <p:txBody>
          <a:bodyPr>
            <a:normAutofit fontScale="90000"/>
          </a:bodyPr>
          <a:lstStyle/>
          <a:p>
            <a:r>
              <a:rPr lang="en-CA" dirty="0"/>
              <a:t>Challenge: Given the </a:t>
            </a:r>
            <a:r>
              <a:rPr lang="en-CA"/>
              <a:t>equation 7y+3x=637, </a:t>
            </a:r>
            <a:r>
              <a:rPr lang="en-CA" dirty="0"/>
              <a:t>how many points on the line where both the “x” and “y” coordinates are positive integers?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6209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Contest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908720"/>
            <a:ext cx="8856984" cy="1512168"/>
          </a:xfrm>
        </p:spPr>
        <p:txBody>
          <a:bodyPr/>
          <a:lstStyle/>
          <a:p>
            <a:pPr marL="365760" lvl="1" indent="0">
              <a:buNone/>
            </a:pPr>
            <a:r>
              <a:rPr lang="en-CA" sz="2400" dirty="0"/>
              <a:t>What is the largest integer N for which 7x + 11y = N has no solution in non-negative integers (</a:t>
            </a:r>
            <a:r>
              <a:rPr lang="en-CA" sz="2400" dirty="0" err="1"/>
              <a:t>x,y</a:t>
            </a:r>
            <a:r>
              <a:rPr lang="en-CA" sz="2400" dirty="0"/>
              <a:t>)?  CNML High School contest 1 #6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221" y="2276872"/>
            <a:ext cx="4750859" cy="445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22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I) Distance between any two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352928" cy="1008112"/>
          </a:xfrm>
        </p:spPr>
        <p:txBody>
          <a:bodyPr/>
          <a:lstStyle/>
          <a:p>
            <a:r>
              <a:rPr lang="en-CA" dirty="0"/>
              <a:t>To find the distance between two values, subtract them</a:t>
            </a:r>
          </a:p>
          <a:p>
            <a:r>
              <a:rPr lang="en-CA" dirty="0" err="1"/>
              <a:t>Ie</a:t>
            </a:r>
            <a:r>
              <a:rPr lang="en-CA" dirty="0"/>
              <a:t>: what is the distance between  –5 and 4?</a:t>
            </a:r>
          </a:p>
        </p:txBody>
      </p:sp>
      <p:grpSp>
        <p:nvGrpSpPr>
          <p:cNvPr id="4" name="Group 81"/>
          <p:cNvGrpSpPr>
            <a:grpSpLocks noChangeAspect="1"/>
          </p:cNvGrpSpPr>
          <p:nvPr/>
        </p:nvGrpSpPr>
        <p:grpSpPr bwMode="auto">
          <a:xfrm>
            <a:off x="107504" y="2630934"/>
            <a:ext cx="6772275" cy="654050"/>
            <a:chOff x="-960" y="1653"/>
            <a:chExt cx="7684" cy="1014"/>
          </a:xfrm>
        </p:grpSpPr>
        <p:sp>
          <p:nvSpPr>
            <p:cNvPr id="5" name="AutoShape 80"/>
            <p:cNvSpPr>
              <a:spLocks noChangeAspect="1" noChangeArrowheads="1" noTextEdit="1"/>
            </p:cNvSpPr>
            <p:nvPr/>
          </p:nvSpPr>
          <p:spPr bwMode="auto">
            <a:xfrm>
              <a:off x="-960" y="1653"/>
              <a:ext cx="7680" cy="1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Rectangle 82"/>
            <p:cNvSpPr>
              <a:spLocks noChangeArrowheads="1"/>
            </p:cNvSpPr>
            <p:nvPr/>
          </p:nvSpPr>
          <p:spPr bwMode="auto">
            <a:xfrm>
              <a:off x="-944" y="1659"/>
              <a:ext cx="7668" cy="1002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alibri" pitchFamily="34" charset="0"/>
              </a:endParaRPr>
            </a:p>
          </p:txBody>
        </p:sp>
        <p:sp>
          <p:nvSpPr>
            <p:cNvPr id="7" name="Line 85"/>
            <p:cNvSpPr>
              <a:spLocks noChangeShapeType="1"/>
            </p:cNvSpPr>
            <p:nvPr/>
          </p:nvSpPr>
          <p:spPr bwMode="auto">
            <a:xfrm>
              <a:off x="-688" y="2159"/>
              <a:ext cx="716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Line 96"/>
            <p:cNvSpPr>
              <a:spLocks noChangeShapeType="1"/>
            </p:cNvSpPr>
            <p:nvPr/>
          </p:nvSpPr>
          <p:spPr bwMode="auto">
            <a:xfrm>
              <a:off x="-468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Rectangle 97"/>
            <p:cNvSpPr>
              <a:spLocks noChangeArrowheads="1"/>
            </p:cNvSpPr>
            <p:nvPr/>
          </p:nvSpPr>
          <p:spPr bwMode="auto">
            <a:xfrm>
              <a:off x="-609" y="217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-7</a:t>
              </a:r>
              <a:endParaRPr lang="en-US"/>
            </a:p>
          </p:txBody>
        </p:sp>
        <p:sp>
          <p:nvSpPr>
            <p:cNvPr id="10" name="Line 98"/>
            <p:cNvSpPr>
              <a:spLocks noChangeShapeType="1"/>
            </p:cNvSpPr>
            <p:nvPr/>
          </p:nvSpPr>
          <p:spPr bwMode="auto">
            <a:xfrm>
              <a:off x="12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Rectangle 99"/>
            <p:cNvSpPr>
              <a:spLocks noChangeArrowheads="1"/>
            </p:cNvSpPr>
            <p:nvPr/>
          </p:nvSpPr>
          <p:spPr bwMode="auto">
            <a:xfrm>
              <a:off x="-129" y="217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12" name="Line 100"/>
            <p:cNvSpPr>
              <a:spLocks noChangeShapeType="1"/>
            </p:cNvSpPr>
            <p:nvPr/>
          </p:nvSpPr>
          <p:spPr bwMode="auto">
            <a:xfrm>
              <a:off x="486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Rectangle 101"/>
            <p:cNvSpPr>
              <a:spLocks noChangeArrowheads="1"/>
            </p:cNvSpPr>
            <p:nvPr/>
          </p:nvSpPr>
          <p:spPr bwMode="auto">
            <a:xfrm>
              <a:off x="345" y="217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4" name="Line 102"/>
            <p:cNvSpPr>
              <a:spLocks noChangeShapeType="1"/>
            </p:cNvSpPr>
            <p:nvPr/>
          </p:nvSpPr>
          <p:spPr bwMode="auto">
            <a:xfrm>
              <a:off x="966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Rectangle 103"/>
            <p:cNvSpPr>
              <a:spLocks noChangeArrowheads="1"/>
            </p:cNvSpPr>
            <p:nvPr/>
          </p:nvSpPr>
          <p:spPr bwMode="auto">
            <a:xfrm>
              <a:off x="825" y="217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6" name="Line 104"/>
            <p:cNvSpPr>
              <a:spLocks noChangeShapeType="1"/>
            </p:cNvSpPr>
            <p:nvPr/>
          </p:nvSpPr>
          <p:spPr bwMode="auto">
            <a:xfrm>
              <a:off x="1446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Rectangle 105"/>
            <p:cNvSpPr>
              <a:spLocks noChangeArrowheads="1"/>
            </p:cNvSpPr>
            <p:nvPr/>
          </p:nvSpPr>
          <p:spPr bwMode="auto">
            <a:xfrm>
              <a:off x="1305" y="217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8" name="Line 106"/>
            <p:cNvSpPr>
              <a:spLocks noChangeShapeType="1"/>
            </p:cNvSpPr>
            <p:nvPr/>
          </p:nvSpPr>
          <p:spPr bwMode="auto">
            <a:xfrm>
              <a:off x="1926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Rectangle 107"/>
            <p:cNvSpPr>
              <a:spLocks noChangeArrowheads="1"/>
            </p:cNvSpPr>
            <p:nvPr/>
          </p:nvSpPr>
          <p:spPr bwMode="auto">
            <a:xfrm>
              <a:off x="1785" y="217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0" name="Line 108"/>
            <p:cNvSpPr>
              <a:spLocks noChangeShapeType="1"/>
            </p:cNvSpPr>
            <p:nvPr/>
          </p:nvSpPr>
          <p:spPr bwMode="auto">
            <a:xfrm>
              <a:off x="2400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Rectangle 109"/>
            <p:cNvSpPr>
              <a:spLocks noChangeArrowheads="1"/>
            </p:cNvSpPr>
            <p:nvPr/>
          </p:nvSpPr>
          <p:spPr bwMode="auto">
            <a:xfrm>
              <a:off x="2259" y="2176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 dirty="0"/>
            </a:p>
          </p:txBody>
        </p:sp>
        <p:sp>
          <p:nvSpPr>
            <p:cNvPr id="22" name="Rectangle 110"/>
            <p:cNvSpPr>
              <a:spLocks noChangeArrowheads="1"/>
            </p:cNvSpPr>
            <p:nvPr/>
          </p:nvSpPr>
          <p:spPr bwMode="auto">
            <a:xfrm>
              <a:off x="2835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3" name="Line 111"/>
            <p:cNvSpPr>
              <a:spLocks noChangeShapeType="1"/>
            </p:cNvSpPr>
            <p:nvPr/>
          </p:nvSpPr>
          <p:spPr bwMode="auto">
            <a:xfrm>
              <a:off x="3360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Rectangle 112"/>
            <p:cNvSpPr>
              <a:spLocks noChangeArrowheads="1"/>
            </p:cNvSpPr>
            <p:nvPr/>
          </p:nvSpPr>
          <p:spPr bwMode="auto">
            <a:xfrm>
              <a:off x="3297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5" name="Line 113"/>
            <p:cNvSpPr>
              <a:spLocks noChangeShapeType="1"/>
            </p:cNvSpPr>
            <p:nvPr/>
          </p:nvSpPr>
          <p:spPr bwMode="auto">
            <a:xfrm>
              <a:off x="3840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Rectangle 114"/>
            <p:cNvSpPr>
              <a:spLocks noChangeArrowheads="1"/>
            </p:cNvSpPr>
            <p:nvPr/>
          </p:nvSpPr>
          <p:spPr bwMode="auto">
            <a:xfrm>
              <a:off x="3777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7" name="Line 115"/>
            <p:cNvSpPr>
              <a:spLocks noChangeShapeType="1"/>
            </p:cNvSpPr>
            <p:nvPr/>
          </p:nvSpPr>
          <p:spPr bwMode="auto">
            <a:xfrm>
              <a:off x="4314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Rectangle 116"/>
            <p:cNvSpPr>
              <a:spLocks noChangeArrowheads="1"/>
            </p:cNvSpPr>
            <p:nvPr/>
          </p:nvSpPr>
          <p:spPr bwMode="auto">
            <a:xfrm>
              <a:off x="4251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9" name="Line 117"/>
            <p:cNvSpPr>
              <a:spLocks noChangeShapeType="1"/>
            </p:cNvSpPr>
            <p:nvPr/>
          </p:nvSpPr>
          <p:spPr bwMode="auto">
            <a:xfrm>
              <a:off x="4794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Rectangle 118"/>
            <p:cNvSpPr>
              <a:spLocks noChangeArrowheads="1"/>
            </p:cNvSpPr>
            <p:nvPr/>
          </p:nvSpPr>
          <p:spPr bwMode="auto">
            <a:xfrm>
              <a:off x="4731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1" name="Line 119"/>
            <p:cNvSpPr>
              <a:spLocks noChangeShapeType="1"/>
            </p:cNvSpPr>
            <p:nvPr/>
          </p:nvSpPr>
          <p:spPr bwMode="auto">
            <a:xfrm>
              <a:off x="5274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Rectangle 120"/>
            <p:cNvSpPr>
              <a:spLocks noChangeArrowheads="1"/>
            </p:cNvSpPr>
            <p:nvPr/>
          </p:nvSpPr>
          <p:spPr bwMode="auto">
            <a:xfrm>
              <a:off x="5211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33" name="Line 121"/>
            <p:cNvSpPr>
              <a:spLocks noChangeShapeType="1"/>
            </p:cNvSpPr>
            <p:nvPr/>
          </p:nvSpPr>
          <p:spPr bwMode="auto">
            <a:xfrm>
              <a:off x="5754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Rectangle 122"/>
            <p:cNvSpPr>
              <a:spLocks noChangeArrowheads="1"/>
            </p:cNvSpPr>
            <p:nvPr/>
          </p:nvSpPr>
          <p:spPr bwMode="auto">
            <a:xfrm>
              <a:off x="5691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35" name="Line 123"/>
            <p:cNvSpPr>
              <a:spLocks noChangeShapeType="1"/>
            </p:cNvSpPr>
            <p:nvPr/>
          </p:nvSpPr>
          <p:spPr bwMode="auto">
            <a:xfrm>
              <a:off x="6228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Rectangle 124"/>
            <p:cNvSpPr>
              <a:spLocks noChangeArrowheads="1"/>
            </p:cNvSpPr>
            <p:nvPr/>
          </p:nvSpPr>
          <p:spPr bwMode="auto">
            <a:xfrm>
              <a:off x="6165" y="217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37" name="Line 111"/>
            <p:cNvSpPr>
              <a:spLocks noChangeShapeType="1"/>
            </p:cNvSpPr>
            <p:nvPr/>
          </p:nvSpPr>
          <p:spPr bwMode="auto">
            <a:xfrm>
              <a:off x="2884" y="2121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96"/>
            <p:cNvSpPr>
              <a:spLocks noChangeShapeType="1"/>
            </p:cNvSpPr>
            <p:nvPr/>
          </p:nvSpPr>
          <p:spPr bwMode="auto">
            <a:xfrm>
              <a:off x="488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98"/>
            <p:cNvSpPr>
              <a:spLocks noChangeShapeType="1"/>
            </p:cNvSpPr>
            <p:nvPr/>
          </p:nvSpPr>
          <p:spPr bwMode="auto">
            <a:xfrm>
              <a:off x="968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96"/>
            <p:cNvSpPr>
              <a:spLocks noChangeShapeType="1"/>
            </p:cNvSpPr>
            <p:nvPr/>
          </p:nvSpPr>
          <p:spPr bwMode="auto">
            <a:xfrm>
              <a:off x="1444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98"/>
            <p:cNvSpPr>
              <a:spLocks noChangeShapeType="1"/>
            </p:cNvSpPr>
            <p:nvPr/>
          </p:nvSpPr>
          <p:spPr bwMode="auto">
            <a:xfrm>
              <a:off x="1924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96"/>
            <p:cNvSpPr>
              <a:spLocks noChangeShapeType="1"/>
            </p:cNvSpPr>
            <p:nvPr/>
          </p:nvSpPr>
          <p:spPr bwMode="auto">
            <a:xfrm>
              <a:off x="2400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98"/>
            <p:cNvSpPr>
              <a:spLocks noChangeShapeType="1"/>
            </p:cNvSpPr>
            <p:nvPr/>
          </p:nvSpPr>
          <p:spPr bwMode="auto">
            <a:xfrm>
              <a:off x="2880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96"/>
            <p:cNvSpPr>
              <a:spLocks noChangeShapeType="1"/>
            </p:cNvSpPr>
            <p:nvPr/>
          </p:nvSpPr>
          <p:spPr bwMode="auto">
            <a:xfrm>
              <a:off x="3366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98"/>
            <p:cNvSpPr>
              <a:spLocks noChangeShapeType="1"/>
            </p:cNvSpPr>
            <p:nvPr/>
          </p:nvSpPr>
          <p:spPr bwMode="auto">
            <a:xfrm>
              <a:off x="3846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96"/>
            <p:cNvSpPr>
              <a:spLocks noChangeShapeType="1"/>
            </p:cNvSpPr>
            <p:nvPr/>
          </p:nvSpPr>
          <p:spPr bwMode="auto">
            <a:xfrm>
              <a:off x="4312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98"/>
            <p:cNvSpPr>
              <a:spLocks noChangeShapeType="1"/>
            </p:cNvSpPr>
            <p:nvPr/>
          </p:nvSpPr>
          <p:spPr bwMode="auto">
            <a:xfrm>
              <a:off x="4792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96"/>
            <p:cNvSpPr>
              <a:spLocks noChangeShapeType="1"/>
            </p:cNvSpPr>
            <p:nvPr/>
          </p:nvSpPr>
          <p:spPr bwMode="auto">
            <a:xfrm>
              <a:off x="5268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98"/>
            <p:cNvSpPr>
              <a:spLocks noChangeShapeType="1"/>
            </p:cNvSpPr>
            <p:nvPr/>
          </p:nvSpPr>
          <p:spPr bwMode="auto">
            <a:xfrm>
              <a:off x="5748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96"/>
            <p:cNvSpPr>
              <a:spLocks noChangeShapeType="1"/>
            </p:cNvSpPr>
            <p:nvPr/>
          </p:nvSpPr>
          <p:spPr bwMode="auto">
            <a:xfrm>
              <a:off x="6234" y="1987"/>
              <a:ext cx="1" cy="237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52" name="Oval 51"/>
          <p:cNvSpPr/>
          <p:nvPr/>
        </p:nvSpPr>
        <p:spPr>
          <a:xfrm>
            <a:off x="1331640" y="2887414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3" name="Oval 52"/>
          <p:cNvSpPr/>
          <p:nvPr/>
        </p:nvSpPr>
        <p:spPr>
          <a:xfrm>
            <a:off x="5148064" y="2887414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403648" y="2636912"/>
            <a:ext cx="3744416" cy="0"/>
          </a:xfrm>
          <a:prstGeom prst="straightConnector1">
            <a:avLst/>
          </a:prstGeom>
          <a:ln w="381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05379"/>
              </p:ext>
            </p:extLst>
          </p:nvPr>
        </p:nvGraphicFramePr>
        <p:xfrm>
          <a:off x="2253342" y="2132856"/>
          <a:ext cx="1138268" cy="542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533160" imgH="253800" progId="Equation.DSMT4">
                  <p:embed/>
                </p:oleObj>
              </mc:Choice>
              <mc:Fallback>
                <p:oleObj name="Equation" r:id="rId4" imgW="533160" imgH="253800" progId="Equation.DSMT4">
                  <p:embed/>
                  <p:pic>
                    <p:nvPicPr>
                      <p:cNvPr id="56" name="Object 5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53342" y="2132856"/>
                        <a:ext cx="1138268" cy="542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668778"/>
              </p:ext>
            </p:extLst>
          </p:nvPr>
        </p:nvGraphicFramePr>
        <p:xfrm>
          <a:off x="3419872" y="2183525"/>
          <a:ext cx="504056" cy="372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241200" imgH="177480" progId="Equation.DSMT4">
                  <p:embed/>
                </p:oleObj>
              </mc:Choice>
              <mc:Fallback>
                <p:oleObj name="Equation" r:id="rId6" imgW="241200" imgH="177480" progId="Equation.DSMT4">
                  <p:embed/>
                  <p:pic>
                    <p:nvPicPr>
                      <p:cNvPr id="57" name="Object 5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19872" y="2183525"/>
                        <a:ext cx="504056" cy="3727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5580112" y="1988840"/>
            <a:ext cx="2945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Distance is a Scalar value</a:t>
            </a:r>
          </a:p>
          <a:p>
            <a:r>
              <a:rPr lang="en-CA" dirty="0">
                <a:solidFill>
                  <a:srgbClr val="FF0000"/>
                </a:solidFill>
              </a:rPr>
              <a:t>Always positive</a:t>
            </a: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251520" y="3573016"/>
            <a:ext cx="8352928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To find the distance between two points, use the concept from the Pythagorean theorem:</a:t>
            </a:r>
          </a:p>
        </p:txBody>
      </p:sp>
      <p:sp>
        <p:nvSpPr>
          <p:cNvPr id="60" name="Oval 59"/>
          <p:cNvSpPr/>
          <p:nvPr/>
        </p:nvSpPr>
        <p:spPr>
          <a:xfrm>
            <a:off x="2483768" y="4831630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1" name="Oval 60"/>
          <p:cNvSpPr/>
          <p:nvPr/>
        </p:nvSpPr>
        <p:spPr>
          <a:xfrm>
            <a:off x="1006079" y="6237312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2" name="Isosceles Triangle 61"/>
          <p:cNvSpPr/>
          <p:nvPr/>
        </p:nvSpPr>
        <p:spPr>
          <a:xfrm>
            <a:off x="1043608" y="4869160"/>
            <a:ext cx="1512168" cy="1440160"/>
          </a:xfrm>
          <a:prstGeom prst="triangle">
            <a:avLst>
              <a:gd name="adj" fmla="val 100000"/>
            </a:avLst>
          </a:prstGeom>
          <a:solidFill>
            <a:srgbClr val="00B0F0">
              <a:alpha val="23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611227"/>
              </p:ext>
            </p:extLst>
          </p:nvPr>
        </p:nvGraphicFramePr>
        <p:xfrm>
          <a:off x="2627784" y="4581128"/>
          <a:ext cx="6921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469800" imgH="253800" progId="Equation.DSMT4">
                  <p:embed/>
                </p:oleObj>
              </mc:Choice>
              <mc:Fallback>
                <p:oleObj name="Equation" r:id="rId8" imgW="469800" imgH="25380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581128"/>
                        <a:ext cx="6921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046866"/>
              </p:ext>
            </p:extLst>
          </p:nvPr>
        </p:nvGraphicFramePr>
        <p:xfrm>
          <a:off x="251520" y="6165304"/>
          <a:ext cx="7286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495000" imgH="253800" progId="Equation.DSMT4">
                  <p:embed/>
                </p:oleObj>
              </mc:Choice>
              <mc:Fallback>
                <p:oleObj name="Equation" r:id="rId10" imgW="495000" imgH="253800" progId="Equation.DSMT4">
                  <p:embed/>
                  <p:pic>
                    <p:nvPicPr>
                      <p:cNvPr id="64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165304"/>
                        <a:ext cx="7286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168148"/>
              </p:ext>
            </p:extLst>
          </p:nvPr>
        </p:nvGraphicFramePr>
        <p:xfrm>
          <a:off x="2643708" y="5445224"/>
          <a:ext cx="9921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672840" imgH="228600" progId="Equation.DSMT4">
                  <p:embed/>
                </p:oleObj>
              </mc:Choice>
              <mc:Fallback>
                <p:oleObj name="Equation" r:id="rId12" imgW="672840" imgH="228600" progId="Equation.DSMT4">
                  <p:embed/>
                  <p:pic>
                    <p:nvPicPr>
                      <p:cNvPr id="65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708" y="5445224"/>
                        <a:ext cx="9921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785602"/>
              </p:ext>
            </p:extLst>
          </p:nvPr>
        </p:nvGraphicFramePr>
        <p:xfrm>
          <a:off x="1312069" y="6332538"/>
          <a:ext cx="9556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647640" imgH="228600" progId="Equation.DSMT4">
                  <p:embed/>
                </p:oleObj>
              </mc:Choice>
              <mc:Fallback>
                <p:oleObj name="Equation" r:id="rId14" imgW="647640" imgH="22860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069" y="6332538"/>
                        <a:ext cx="9556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495109"/>
              </p:ext>
            </p:extLst>
          </p:nvPr>
        </p:nvGraphicFramePr>
        <p:xfrm>
          <a:off x="1331640" y="5261946"/>
          <a:ext cx="384299" cy="471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14120" imgH="139680" progId="Equation.DSMT4">
                  <p:embed/>
                </p:oleObj>
              </mc:Choice>
              <mc:Fallback>
                <p:oleObj name="Equation" r:id="rId16" imgW="114120" imgH="139680" progId="Equation.DSMT4">
                  <p:embed/>
                  <p:pic>
                    <p:nvPicPr>
                      <p:cNvPr id="67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261946"/>
                        <a:ext cx="384299" cy="4713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3923928" y="4510861"/>
            <a:ext cx="4439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hypotenuse is the distance between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the two points.</a:t>
            </a: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765762"/>
              </p:ext>
            </p:extLst>
          </p:nvPr>
        </p:nvGraphicFramePr>
        <p:xfrm>
          <a:off x="3995936" y="5175249"/>
          <a:ext cx="1691952" cy="468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736560" imgH="203040" progId="Equation.DSMT4">
                  <p:embed/>
                </p:oleObj>
              </mc:Choice>
              <mc:Fallback>
                <p:oleObj name="Equation" r:id="rId18" imgW="736560" imgH="203040" progId="Equation.DSMT4">
                  <p:embed/>
                  <p:pic>
                    <p:nvPicPr>
                      <p:cNvPr id="7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175249"/>
                        <a:ext cx="1691952" cy="4688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403419"/>
              </p:ext>
            </p:extLst>
          </p:nvPr>
        </p:nvGraphicFramePr>
        <p:xfrm>
          <a:off x="4035127" y="5733256"/>
          <a:ext cx="370522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1612800" imgH="279360" progId="Equation.DSMT4">
                  <p:embed/>
                </p:oleObj>
              </mc:Choice>
              <mc:Fallback>
                <p:oleObj name="Equation" r:id="rId20" imgW="1612800" imgH="279360" progId="Equation.DSMT4">
                  <p:embed/>
                  <p:pic>
                    <p:nvPicPr>
                      <p:cNvPr id="71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127" y="5733256"/>
                        <a:ext cx="3705225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385280"/>
              </p:ext>
            </p:extLst>
          </p:nvPr>
        </p:nvGraphicFramePr>
        <p:xfrm>
          <a:off x="4177109" y="5616153"/>
          <a:ext cx="38512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1676160" imgH="330120" progId="Equation.DSMT4">
                  <p:embed/>
                </p:oleObj>
              </mc:Choice>
              <mc:Fallback>
                <p:oleObj name="Equation" r:id="rId22" imgW="1676160" imgH="330120" progId="Equation.DSMT4">
                  <p:embed/>
                  <p:pic>
                    <p:nvPicPr>
                      <p:cNvPr id="72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109" y="5616153"/>
                        <a:ext cx="385127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56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8" grpId="0"/>
      <p:bldP spid="60" grpId="0" animBg="1"/>
      <p:bldP spid="61" grpId="0" animBg="1"/>
      <p:bldP spid="62" grpId="0" animBg="1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87350" y="354881"/>
            <a:ext cx="3970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6600"/>
                </a:solidFill>
              </a:rPr>
              <a:t>Example 1:  Find length </a:t>
            </a: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75958"/>
              </p:ext>
            </p:extLst>
          </p:nvPr>
        </p:nvGraphicFramePr>
        <p:xfrm>
          <a:off x="4252913" y="332656"/>
          <a:ext cx="5445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53800" imgH="203040" progId="Equation.DSMT4">
                  <p:embed/>
                </p:oleObj>
              </mc:Choice>
              <mc:Fallback>
                <p:oleObj name="Equation" r:id="rId4" imgW="253800" imgH="203040" progId="Equation.DSMT4">
                  <p:embed/>
                  <p:pic>
                    <p:nvPicPr>
                      <p:cNvPr id="327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13" y="332656"/>
                        <a:ext cx="544512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813300" y="340593"/>
            <a:ext cx="4019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6600"/>
                </a:solidFill>
              </a:rPr>
              <a:t>given A (-2,-3) &amp; B (1,4)</a:t>
            </a:r>
          </a:p>
        </p:txBody>
      </p:sp>
      <p:grpSp>
        <p:nvGrpSpPr>
          <p:cNvPr id="2" name="Group 9"/>
          <p:cNvGrpSpPr>
            <a:grpSpLocks noChangeAspect="1"/>
          </p:cNvGrpSpPr>
          <p:nvPr/>
        </p:nvGrpSpPr>
        <p:grpSpPr bwMode="auto">
          <a:xfrm>
            <a:off x="307975" y="943843"/>
            <a:ext cx="3810000" cy="4316413"/>
            <a:chOff x="11" y="398"/>
            <a:chExt cx="5737" cy="3523"/>
          </a:xfrm>
        </p:grpSpPr>
        <p:sp>
          <p:nvSpPr>
            <p:cNvPr id="3105" name="AutoShape 8"/>
            <p:cNvSpPr>
              <a:spLocks noChangeAspect="1" noChangeArrowheads="1" noTextEdit="1"/>
            </p:cNvSpPr>
            <p:nvPr/>
          </p:nvSpPr>
          <p:spPr bwMode="auto">
            <a:xfrm>
              <a:off x="11" y="404"/>
              <a:ext cx="5737" cy="3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6" name="Rectangle 10"/>
            <p:cNvSpPr>
              <a:spLocks noChangeArrowheads="1"/>
            </p:cNvSpPr>
            <p:nvPr/>
          </p:nvSpPr>
          <p:spPr bwMode="auto">
            <a:xfrm>
              <a:off x="17" y="410"/>
              <a:ext cx="5731" cy="35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07" name="Line 11"/>
            <p:cNvSpPr>
              <a:spLocks noChangeShapeType="1"/>
            </p:cNvSpPr>
            <p:nvPr/>
          </p:nvSpPr>
          <p:spPr bwMode="auto">
            <a:xfrm flipV="1">
              <a:off x="302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8" name="Line 12"/>
            <p:cNvSpPr>
              <a:spLocks noChangeShapeType="1"/>
            </p:cNvSpPr>
            <p:nvPr/>
          </p:nvSpPr>
          <p:spPr bwMode="auto">
            <a:xfrm flipV="1">
              <a:off x="308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9" name="Line 13"/>
            <p:cNvSpPr>
              <a:spLocks noChangeShapeType="1"/>
            </p:cNvSpPr>
            <p:nvPr/>
          </p:nvSpPr>
          <p:spPr bwMode="auto">
            <a:xfrm flipV="1">
              <a:off x="588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0" name="Line 14"/>
            <p:cNvSpPr>
              <a:spLocks noChangeShapeType="1"/>
            </p:cNvSpPr>
            <p:nvPr/>
          </p:nvSpPr>
          <p:spPr bwMode="auto">
            <a:xfrm flipV="1">
              <a:off x="594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1" name="Line 15"/>
            <p:cNvSpPr>
              <a:spLocks noChangeShapeType="1"/>
            </p:cNvSpPr>
            <p:nvPr/>
          </p:nvSpPr>
          <p:spPr bwMode="auto">
            <a:xfrm flipV="1">
              <a:off x="874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2" name="Line 16"/>
            <p:cNvSpPr>
              <a:spLocks noChangeShapeType="1"/>
            </p:cNvSpPr>
            <p:nvPr/>
          </p:nvSpPr>
          <p:spPr bwMode="auto">
            <a:xfrm flipV="1">
              <a:off x="879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3" name="Line 17"/>
            <p:cNvSpPr>
              <a:spLocks noChangeShapeType="1"/>
            </p:cNvSpPr>
            <p:nvPr/>
          </p:nvSpPr>
          <p:spPr bwMode="auto">
            <a:xfrm flipV="1">
              <a:off x="1160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4" name="Line 18"/>
            <p:cNvSpPr>
              <a:spLocks noChangeShapeType="1"/>
            </p:cNvSpPr>
            <p:nvPr/>
          </p:nvSpPr>
          <p:spPr bwMode="auto">
            <a:xfrm flipV="1">
              <a:off x="1165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5" name="Line 19"/>
            <p:cNvSpPr>
              <a:spLocks noChangeShapeType="1"/>
            </p:cNvSpPr>
            <p:nvPr/>
          </p:nvSpPr>
          <p:spPr bwMode="auto">
            <a:xfrm flipV="1">
              <a:off x="1445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6" name="Line 20"/>
            <p:cNvSpPr>
              <a:spLocks noChangeShapeType="1"/>
            </p:cNvSpPr>
            <p:nvPr/>
          </p:nvSpPr>
          <p:spPr bwMode="auto">
            <a:xfrm flipV="1">
              <a:off x="1451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7" name="Line 21"/>
            <p:cNvSpPr>
              <a:spLocks noChangeShapeType="1"/>
            </p:cNvSpPr>
            <p:nvPr/>
          </p:nvSpPr>
          <p:spPr bwMode="auto">
            <a:xfrm flipV="1">
              <a:off x="1731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8" name="Line 22"/>
            <p:cNvSpPr>
              <a:spLocks noChangeShapeType="1"/>
            </p:cNvSpPr>
            <p:nvPr/>
          </p:nvSpPr>
          <p:spPr bwMode="auto">
            <a:xfrm flipV="1">
              <a:off x="1737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9" name="Line 23"/>
            <p:cNvSpPr>
              <a:spLocks noChangeShapeType="1"/>
            </p:cNvSpPr>
            <p:nvPr/>
          </p:nvSpPr>
          <p:spPr bwMode="auto">
            <a:xfrm flipV="1">
              <a:off x="2017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0" name="Line 24"/>
            <p:cNvSpPr>
              <a:spLocks noChangeShapeType="1"/>
            </p:cNvSpPr>
            <p:nvPr/>
          </p:nvSpPr>
          <p:spPr bwMode="auto">
            <a:xfrm flipV="1">
              <a:off x="2022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1" name="Line 25"/>
            <p:cNvSpPr>
              <a:spLocks noChangeShapeType="1"/>
            </p:cNvSpPr>
            <p:nvPr/>
          </p:nvSpPr>
          <p:spPr bwMode="auto">
            <a:xfrm flipV="1">
              <a:off x="2302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2" name="Line 26"/>
            <p:cNvSpPr>
              <a:spLocks noChangeShapeType="1"/>
            </p:cNvSpPr>
            <p:nvPr/>
          </p:nvSpPr>
          <p:spPr bwMode="auto">
            <a:xfrm flipV="1">
              <a:off x="2308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3" name="Line 27"/>
            <p:cNvSpPr>
              <a:spLocks noChangeShapeType="1"/>
            </p:cNvSpPr>
            <p:nvPr/>
          </p:nvSpPr>
          <p:spPr bwMode="auto">
            <a:xfrm flipV="1">
              <a:off x="2588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4" name="Line 28"/>
            <p:cNvSpPr>
              <a:spLocks noChangeShapeType="1"/>
            </p:cNvSpPr>
            <p:nvPr/>
          </p:nvSpPr>
          <p:spPr bwMode="auto">
            <a:xfrm flipV="1">
              <a:off x="2594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5" name="Line 29"/>
            <p:cNvSpPr>
              <a:spLocks noChangeShapeType="1"/>
            </p:cNvSpPr>
            <p:nvPr/>
          </p:nvSpPr>
          <p:spPr bwMode="auto">
            <a:xfrm flipV="1">
              <a:off x="3160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6" name="Line 30"/>
            <p:cNvSpPr>
              <a:spLocks noChangeShapeType="1"/>
            </p:cNvSpPr>
            <p:nvPr/>
          </p:nvSpPr>
          <p:spPr bwMode="auto">
            <a:xfrm flipV="1">
              <a:off x="3165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7" name="Line 31"/>
            <p:cNvSpPr>
              <a:spLocks noChangeShapeType="1"/>
            </p:cNvSpPr>
            <p:nvPr/>
          </p:nvSpPr>
          <p:spPr bwMode="auto">
            <a:xfrm flipV="1">
              <a:off x="3445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8" name="Line 32"/>
            <p:cNvSpPr>
              <a:spLocks noChangeShapeType="1"/>
            </p:cNvSpPr>
            <p:nvPr/>
          </p:nvSpPr>
          <p:spPr bwMode="auto">
            <a:xfrm flipV="1">
              <a:off x="3451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9" name="Line 33"/>
            <p:cNvSpPr>
              <a:spLocks noChangeShapeType="1"/>
            </p:cNvSpPr>
            <p:nvPr/>
          </p:nvSpPr>
          <p:spPr bwMode="auto">
            <a:xfrm flipV="1">
              <a:off x="3731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0" name="Line 34"/>
            <p:cNvSpPr>
              <a:spLocks noChangeShapeType="1"/>
            </p:cNvSpPr>
            <p:nvPr/>
          </p:nvSpPr>
          <p:spPr bwMode="auto">
            <a:xfrm flipV="1">
              <a:off x="3737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1" name="Line 35"/>
            <p:cNvSpPr>
              <a:spLocks noChangeShapeType="1"/>
            </p:cNvSpPr>
            <p:nvPr/>
          </p:nvSpPr>
          <p:spPr bwMode="auto">
            <a:xfrm flipV="1">
              <a:off x="4017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2" name="Line 36"/>
            <p:cNvSpPr>
              <a:spLocks noChangeShapeType="1"/>
            </p:cNvSpPr>
            <p:nvPr/>
          </p:nvSpPr>
          <p:spPr bwMode="auto">
            <a:xfrm flipV="1">
              <a:off x="4022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3" name="Line 37"/>
            <p:cNvSpPr>
              <a:spLocks noChangeShapeType="1"/>
            </p:cNvSpPr>
            <p:nvPr/>
          </p:nvSpPr>
          <p:spPr bwMode="auto">
            <a:xfrm flipV="1">
              <a:off x="4303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4" name="Line 38"/>
            <p:cNvSpPr>
              <a:spLocks noChangeShapeType="1"/>
            </p:cNvSpPr>
            <p:nvPr/>
          </p:nvSpPr>
          <p:spPr bwMode="auto">
            <a:xfrm flipV="1">
              <a:off x="4308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5" name="Line 39"/>
            <p:cNvSpPr>
              <a:spLocks noChangeShapeType="1"/>
            </p:cNvSpPr>
            <p:nvPr/>
          </p:nvSpPr>
          <p:spPr bwMode="auto">
            <a:xfrm flipV="1">
              <a:off x="4588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6" name="Line 40"/>
            <p:cNvSpPr>
              <a:spLocks noChangeShapeType="1"/>
            </p:cNvSpPr>
            <p:nvPr/>
          </p:nvSpPr>
          <p:spPr bwMode="auto">
            <a:xfrm flipV="1">
              <a:off x="4594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7" name="Line 41"/>
            <p:cNvSpPr>
              <a:spLocks noChangeShapeType="1"/>
            </p:cNvSpPr>
            <p:nvPr/>
          </p:nvSpPr>
          <p:spPr bwMode="auto">
            <a:xfrm flipV="1">
              <a:off x="4874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8" name="Line 42"/>
            <p:cNvSpPr>
              <a:spLocks noChangeShapeType="1"/>
            </p:cNvSpPr>
            <p:nvPr/>
          </p:nvSpPr>
          <p:spPr bwMode="auto">
            <a:xfrm flipV="1">
              <a:off x="4880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9" name="Line 43"/>
            <p:cNvSpPr>
              <a:spLocks noChangeShapeType="1"/>
            </p:cNvSpPr>
            <p:nvPr/>
          </p:nvSpPr>
          <p:spPr bwMode="auto">
            <a:xfrm flipV="1">
              <a:off x="5160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0" name="Line 44"/>
            <p:cNvSpPr>
              <a:spLocks noChangeShapeType="1"/>
            </p:cNvSpPr>
            <p:nvPr/>
          </p:nvSpPr>
          <p:spPr bwMode="auto">
            <a:xfrm flipV="1">
              <a:off x="5165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1" name="Line 45"/>
            <p:cNvSpPr>
              <a:spLocks noChangeShapeType="1"/>
            </p:cNvSpPr>
            <p:nvPr/>
          </p:nvSpPr>
          <p:spPr bwMode="auto">
            <a:xfrm flipV="1">
              <a:off x="5445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2" name="Line 46"/>
            <p:cNvSpPr>
              <a:spLocks noChangeShapeType="1"/>
            </p:cNvSpPr>
            <p:nvPr/>
          </p:nvSpPr>
          <p:spPr bwMode="auto">
            <a:xfrm flipV="1">
              <a:off x="5451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3" name="Line 47"/>
            <p:cNvSpPr>
              <a:spLocks noChangeShapeType="1"/>
            </p:cNvSpPr>
            <p:nvPr/>
          </p:nvSpPr>
          <p:spPr bwMode="auto">
            <a:xfrm>
              <a:off x="22" y="3730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4" name="Line 48"/>
            <p:cNvSpPr>
              <a:spLocks noChangeShapeType="1"/>
            </p:cNvSpPr>
            <p:nvPr/>
          </p:nvSpPr>
          <p:spPr bwMode="auto">
            <a:xfrm>
              <a:off x="22" y="3736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5" name="Line 49"/>
            <p:cNvSpPr>
              <a:spLocks noChangeShapeType="1"/>
            </p:cNvSpPr>
            <p:nvPr/>
          </p:nvSpPr>
          <p:spPr bwMode="auto">
            <a:xfrm>
              <a:off x="22" y="3556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6" name="Line 50"/>
            <p:cNvSpPr>
              <a:spLocks noChangeShapeType="1"/>
            </p:cNvSpPr>
            <p:nvPr/>
          </p:nvSpPr>
          <p:spPr bwMode="auto">
            <a:xfrm>
              <a:off x="22" y="3562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7" name="Line 51"/>
            <p:cNvSpPr>
              <a:spLocks noChangeShapeType="1"/>
            </p:cNvSpPr>
            <p:nvPr/>
          </p:nvSpPr>
          <p:spPr bwMode="auto">
            <a:xfrm>
              <a:off x="22" y="3383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8" name="Line 52"/>
            <p:cNvSpPr>
              <a:spLocks noChangeShapeType="1"/>
            </p:cNvSpPr>
            <p:nvPr/>
          </p:nvSpPr>
          <p:spPr bwMode="auto">
            <a:xfrm>
              <a:off x="22" y="3388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9" name="Line 53"/>
            <p:cNvSpPr>
              <a:spLocks noChangeShapeType="1"/>
            </p:cNvSpPr>
            <p:nvPr/>
          </p:nvSpPr>
          <p:spPr bwMode="auto">
            <a:xfrm>
              <a:off x="22" y="3203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0" name="Line 54"/>
            <p:cNvSpPr>
              <a:spLocks noChangeShapeType="1"/>
            </p:cNvSpPr>
            <p:nvPr/>
          </p:nvSpPr>
          <p:spPr bwMode="auto">
            <a:xfrm>
              <a:off x="22" y="3209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1" name="Line 55"/>
            <p:cNvSpPr>
              <a:spLocks noChangeShapeType="1"/>
            </p:cNvSpPr>
            <p:nvPr/>
          </p:nvSpPr>
          <p:spPr bwMode="auto">
            <a:xfrm>
              <a:off x="22" y="3029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Line 56"/>
            <p:cNvSpPr>
              <a:spLocks noChangeShapeType="1"/>
            </p:cNvSpPr>
            <p:nvPr/>
          </p:nvSpPr>
          <p:spPr bwMode="auto">
            <a:xfrm>
              <a:off x="22" y="3035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3" name="Line 57"/>
            <p:cNvSpPr>
              <a:spLocks noChangeShapeType="1"/>
            </p:cNvSpPr>
            <p:nvPr/>
          </p:nvSpPr>
          <p:spPr bwMode="auto">
            <a:xfrm>
              <a:off x="22" y="2855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Line 58"/>
            <p:cNvSpPr>
              <a:spLocks noChangeShapeType="1"/>
            </p:cNvSpPr>
            <p:nvPr/>
          </p:nvSpPr>
          <p:spPr bwMode="auto">
            <a:xfrm>
              <a:off x="22" y="2861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5" name="Line 59"/>
            <p:cNvSpPr>
              <a:spLocks noChangeShapeType="1"/>
            </p:cNvSpPr>
            <p:nvPr/>
          </p:nvSpPr>
          <p:spPr bwMode="auto">
            <a:xfrm>
              <a:off x="22" y="2681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6" name="Line 60"/>
            <p:cNvSpPr>
              <a:spLocks noChangeShapeType="1"/>
            </p:cNvSpPr>
            <p:nvPr/>
          </p:nvSpPr>
          <p:spPr bwMode="auto">
            <a:xfrm>
              <a:off x="22" y="2687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7" name="Line 61"/>
            <p:cNvSpPr>
              <a:spLocks noChangeShapeType="1"/>
            </p:cNvSpPr>
            <p:nvPr/>
          </p:nvSpPr>
          <p:spPr bwMode="auto">
            <a:xfrm>
              <a:off x="22" y="2507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8" name="Line 62"/>
            <p:cNvSpPr>
              <a:spLocks noChangeShapeType="1"/>
            </p:cNvSpPr>
            <p:nvPr/>
          </p:nvSpPr>
          <p:spPr bwMode="auto">
            <a:xfrm>
              <a:off x="22" y="2513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9" name="Line 63"/>
            <p:cNvSpPr>
              <a:spLocks noChangeShapeType="1"/>
            </p:cNvSpPr>
            <p:nvPr/>
          </p:nvSpPr>
          <p:spPr bwMode="auto">
            <a:xfrm>
              <a:off x="22" y="2334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0" name="Line 64"/>
            <p:cNvSpPr>
              <a:spLocks noChangeShapeType="1"/>
            </p:cNvSpPr>
            <p:nvPr/>
          </p:nvSpPr>
          <p:spPr bwMode="auto">
            <a:xfrm>
              <a:off x="22" y="2339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1" name="Line 65"/>
            <p:cNvSpPr>
              <a:spLocks noChangeShapeType="1"/>
            </p:cNvSpPr>
            <p:nvPr/>
          </p:nvSpPr>
          <p:spPr bwMode="auto">
            <a:xfrm>
              <a:off x="22" y="1980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2" name="Line 66"/>
            <p:cNvSpPr>
              <a:spLocks noChangeShapeType="1"/>
            </p:cNvSpPr>
            <p:nvPr/>
          </p:nvSpPr>
          <p:spPr bwMode="auto">
            <a:xfrm>
              <a:off x="22" y="1986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3" name="Line 67"/>
            <p:cNvSpPr>
              <a:spLocks noChangeShapeType="1"/>
            </p:cNvSpPr>
            <p:nvPr/>
          </p:nvSpPr>
          <p:spPr bwMode="auto">
            <a:xfrm>
              <a:off x="22" y="1806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4" name="Line 68"/>
            <p:cNvSpPr>
              <a:spLocks noChangeShapeType="1"/>
            </p:cNvSpPr>
            <p:nvPr/>
          </p:nvSpPr>
          <p:spPr bwMode="auto">
            <a:xfrm>
              <a:off x="22" y="1812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5" name="Line 69"/>
            <p:cNvSpPr>
              <a:spLocks noChangeShapeType="1"/>
            </p:cNvSpPr>
            <p:nvPr/>
          </p:nvSpPr>
          <p:spPr bwMode="auto">
            <a:xfrm>
              <a:off x="22" y="1632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6" name="Line 70"/>
            <p:cNvSpPr>
              <a:spLocks noChangeShapeType="1"/>
            </p:cNvSpPr>
            <p:nvPr/>
          </p:nvSpPr>
          <p:spPr bwMode="auto">
            <a:xfrm>
              <a:off x="22" y="1638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7" name="Line 71"/>
            <p:cNvSpPr>
              <a:spLocks noChangeShapeType="1"/>
            </p:cNvSpPr>
            <p:nvPr/>
          </p:nvSpPr>
          <p:spPr bwMode="auto">
            <a:xfrm>
              <a:off x="22" y="1459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8" name="Line 72"/>
            <p:cNvSpPr>
              <a:spLocks noChangeShapeType="1"/>
            </p:cNvSpPr>
            <p:nvPr/>
          </p:nvSpPr>
          <p:spPr bwMode="auto">
            <a:xfrm>
              <a:off x="22" y="1464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9" name="Line 73"/>
            <p:cNvSpPr>
              <a:spLocks noChangeShapeType="1"/>
            </p:cNvSpPr>
            <p:nvPr/>
          </p:nvSpPr>
          <p:spPr bwMode="auto">
            <a:xfrm>
              <a:off x="22" y="1285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0" name="Line 74"/>
            <p:cNvSpPr>
              <a:spLocks noChangeShapeType="1"/>
            </p:cNvSpPr>
            <p:nvPr/>
          </p:nvSpPr>
          <p:spPr bwMode="auto">
            <a:xfrm>
              <a:off x="22" y="1290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1" name="Line 75"/>
            <p:cNvSpPr>
              <a:spLocks noChangeShapeType="1"/>
            </p:cNvSpPr>
            <p:nvPr/>
          </p:nvSpPr>
          <p:spPr bwMode="auto">
            <a:xfrm>
              <a:off x="22" y="1111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2" name="Line 76"/>
            <p:cNvSpPr>
              <a:spLocks noChangeShapeType="1"/>
            </p:cNvSpPr>
            <p:nvPr/>
          </p:nvSpPr>
          <p:spPr bwMode="auto">
            <a:xfrm>
              <a:off x="22" y="1116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3" name="Line 77"/>
            <p:cNvSpPr>
              <a:spLocks noChangeShapeType="1"/>
            </p:cNvSpPr>
            <p:nvPr/>
          </p:nvSpPr>
          <p:spPr bwMode="auto">
            <a:xfrm>
              <a:off x="22" y="931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4" name="Line 78"/>
            <p:cNvSpPr>
              <a:spLocks noChangeShapeType="1"/>
            </p:cNvSpPr>
            <p:nvPr/>
          </p:nvSpPr>
          <p:spPr bwMode="auto">
            <a:xfrm>
              <a:off x="22" y="937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5" name="Line 79"/>
            <p:cNvSpPr>
              <a:spLocks noChangeShapeType="1"/>
            </p:cNvSpPr>
            <p:nvPr/>
          </p:nvSpPr>
          <p:spPr bwMode="auto">
            <a:xfrm>
              <a:off x="22" y="757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6" name="Line 80"/>
            <p:cNvSpPr>
              <a:spLocks noChangeShapeType="1"/>
            </p:cNvSpPr>
            <p:nvPr/>
          </p:nvSpPr>
          <p:spPr bwMode="auto">
            <a:xfrm>
              <a:off x="22" y="763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7" name="Line 81"/>
            <p:cNvSpPr>
              <a:spLocks noChangeShapeType="1"/>
            </p:cNvSpPr>
            <p:nvPr/>
          </p:nvSpPr>
          <p:spPr bwMode="auto">
            <a:xfrm>
              <a:off x="22" y="583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8" name="Line 82"/>
            <p:cNvSpPr>
              <a:spLocks noChangeShapeType="1"/>
            </p:cNvSpPr>
            <p:nvPr/>
          </p:nvSpPr>
          <p:spPr bwMode="auto">
            <a:xfrm>
              <a:off x="22" y="589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9" name="Line 83"/>
            <p:cNvSpPr>
              <a:spLocks noChangeShapeType="1"/>
            </p:cNvSpPr>
            <p:nvPr/>
          </p:nvSpPr>
          <p:spPr bwMode="auto">
            <a:xfrm>
              <a:off x="22" y="2148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0" name="Line 84"/>
            <p:cNvSpPr>
              <a:spLocks noChangeShapeType="1"/>
            </p:cNvSpPr>
            <p:nvPr/>
          </p:nvSpPr>
          <p:spPr bwMode="auto">
            <a:xfrm>
              <a:off x="22" y="2154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1" name="Line 85"/>
            <p:cNvSpPr>
              <a:spLocks noChangeShapeType="1"/>
            </p:cNvSpPr>
            <p:nvPr/>
          </p:nvSpPr>
          <p:spPr bwMode="auto">
            <a:xfrm>
              <a:off x="22" y="2160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2" name="Line 86"/>
            <p:cNvSpPr>
              <a:spLocks noChangeShapeType="1"/>
            </p:cNvSpPr>
            <p:nvPr/>
          </p:nvSpPr>
          <p:spPr bwMode="auto">
            <a:xfrm>
              <a:off x="22" y="2165"/>
              <a:ext cx="57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3" name="Rectangle 87"/>
            <p:cNvSpPr>
              <a:spLocks noChangeArrowheads="1"/>
            </p:cNvSpPr>
            <p:nvPr/>
          </p:nvSpPr>
          <p:spPr bwMode="auto">
            <a:xfrm>
              <a:off x="5628" y="1992"/>
              <a:ext cx="11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184" name="Freeform 88"/>
            <p:cNvSpPr>
              <a:spLocks/>
            </p:cNvSpPr>
            <p:nvPr/>
          </p:nvSpPr>
          <p:spPr bwMode="auto">
            <a:xfrm>
              <a:off x="5681" y="2109"/>
              <a:ext cx="50" cy="101"/>
            </a:xfrm>
            <a:custGeom>
              <a:avLst/>
              <a:gdLst>
                <a:gd name="T0" fmla="*/ 0 w 50"/>
                <a:gd name="T1" fmla="*/ 0 h 101"/>
                <a:gd name="T2" fmla="*/ 50 w 50"/>
                <a:gd name="T3" fmla="*/ 51 h 101"/>
                <a:gd name="T4" fmla="*/ 0 w 50"/>
                <a:gd name="T5" fmla="*/ 101 h 101"/>
                <a:gd name="T6" fmla="*/ 0 w 50"/>
                <a:gd name="T7" fmla="*/ 0 h 1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101"/>
                <a:gd name="T14" fmla="*/ 50 w 50"/>
                <a:gd name="T15" fmla="*/ 101 h 1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101">
                  <a:moveTo>
                    <a:pt x="0" y="0"/>
                  </a:moveTo>
                  <a:lnTo>
                    <a:pt x="50" y="51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85" name="Line 89"/>
            <p:cNvSpPr>
              <a:spLocks noChangeShapeType="1"/>
            </p:cNvSpPr>
            <p:nvPr/>
          </p:nvSpPr>
          <p:spPr bwMode="auto">
            <a:xfrm flipV="1">
              <a:off x="2868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6" name="Line 90"/>
            <p:cNvSpPr>
              <a:spLocks noChangeShapeType="1"/>
            </p:cNvSpPr>
            <p:nvPr/>
          </p:nvSpPr>
          <p:spPr bwMode="auto">
            <a:xfrm flipV="1">
              <a:off x="2874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7" name="Line 91"/>
            <p:cNvSpPr>
              <a:spLocks noChangeShapeType="1"/>
            </p:cNvSpPr>
            <p:nvPr/>
          </p:nvSpPr>
          <p:spPr bwMode="auto">
            <a:xfrm flipV="1">
              <a:off x="2880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8" name="Line 92"/>
            <p:cNvSpPr>
              <a:spLocks noChangeShapeType="1"/>
            </p:cNvSpPr>
            <p:nvPr/>
          </p:nvSpPr>
          <p:spPr bwMode="auto">
            <a:xfrm flipV="1">
              <a:off x="2885" y="415"/>
              <a:ext cx="1" cy="3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9" name="Rectangle 93"/>
            <p:cNvSpPr>
              <a:spLocks noChangeArrowheads="1"/>
            </p:cNvSpPr>
            <p:nvPr/>
          </p:nvSpPr>
          <p:spPr bwMode="auto">
            <a:xfrm>
              <a:off x="2946" y="398"/>
              <a:ext cx="11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190" name="Freeform 94"/>
            <p:cNvSpPr>
              <a:spLocks/>
            </p:cNvSpPr>
            <p:nvPr/>
          </p:nvSpPr>
          <p:spPr bwMode="auto">
            <a:xfrm>
              <a:off x="2829" y="415"/>
              <a:ext cx="101" cy="51"/>
            </a:xfrm>
            <a:custGeom>
              <a:avLst/>
              <a:gdLst>
                <a:gd name="T0" fmla="*/ 0 w 101"/>
                <a:gd name="T1" fmla="*/ 51 h 51"/>
                <a:gd name="T2" fmla="*/ 51 w 101"/>
                <a:gd name="T3" fmla="*/ 0 h 51"/>
                <a:gd name="T4" fmla="*/ 101 w 101"/>
                <a:gd name="T5" fmla="*/ 51 h 51"/>
                <a:gd name="T6" fmla="*/ 0 w 101"/>
                <a:gd name="T7" fmla="*/ 51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0" y="51"/>
                  </a:moveTo>
                  <a:lnTo>
                    <a:pt x="51" y="0"/>
                  </a:lnTo>
                  <a:lnTo>
                    <a:pt x="101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91" name="Rectangle 95"/>
            <p:cNvSpPr>
              <a:spLocks noChangeArrowheads="1"/>
            </p:cNvSpPr>
            <p:nvPr/>
          </p:nvSpPr>
          <p:spPr bwMode="auto">
            <a:xfrm>
              <a:off x="17" y="410"/>
              <a:ext cx="5731" cy="3511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2" name="Line 96"/>
            <p:cNvSpPr>
              <a:spLocks noChangeShapeType="1"/>
            </p:cNvSpPr>
            <p:nvPr/>
          </p:nvSpPr>
          <p:spPr bwMode="auto">
            <a:xfrm>
              <a:off x="594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3" name="Rectangle 97"/>
            <p:cNvSpPr>
              <a:spLocks noChangeArrowheads="1"/>
            </p:cNvSpPr>
            <p:nvPr/>
          </p:nvSpPr>
          <p:spPr bwMode="auto">
            <a:xfrm>
              <a:off x="537" y="2193"/>
              <a:ext cx="2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194" name="Line 98"/>
            <p:cNvSpPr>
              <a:spLocks noChangeShapeType="1"/>
            </p:cNvSpPr>
            <p:nvPr/>
          </p:nvSpPr>
          <p:spPr bwMode="auto">
            <a:xfrm>
              <a:off x="1165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5" name="Rectangle 99"/>
            <p:cNvSpPr>
              <a:spLocks noChangeArrowheads="1"/>
            </p:cNvSpPr>
            <p:nvPr/>
          </p:nvSpPr>
          <p:spPr bwMode="auto">
            <a:xfrm>
              <a:off x="1108" y="2193"/>
              <a:ext cx="29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196" name="Line 100"/>
            <p:cNvSpPr>
              <a:spLocks noChangeShapeType="1"/>
            </p:cNvSpPr>
            <p:nvPr/>
          </p:nvSpPr>
          <p:spPr bwMode="auto">
            <a:xfrm>
              <a:off x="1737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7" name="Rectangle 101"/>
            <p:cNvSpPr>
              <a:spLocks noChangeArrowheads="1"/>
            </p:cNvSpPr>
            <p:nvPr/>
          </p:nvSpPr>
          <p:spPr bwMode="auto">
            <a:xfrm>
              <a:off x="1682" y="2193"/>
              <a:ext cx="2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198" name="Line 102"/>
            <p:cNvSpPr>
              <a:spLocks noChangeShapeType="1"/>
            </p:cNvSpPr>
            <p:nvPr/>
          </p:nvSpPr>
          <p:spPr bwMode="auto">
            <a:xfrm>
              <a:off x="2308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9" name="Rectangle 103"/>
            <p:cNvSpPr>
              <a:spLocks noChangeArrowheads="1"/>
            </p:cNvSpPr>
            <p:nvPr/>
          </p:nvSpPr>
          <p:spPr bwMode="auto">
            <a:xfrm>
              <a:off x="2251" y="2193"/>
              <a:ext cx="2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200" name="Rectangle 104"/>
            <p:cNvSpPr>
              <a:spLocks noChangeArrowheads="1"/>
            </p:cNvSpPr>
            <p:nvPr/>
          </p:nvSpPr>
          <p:spPr bwMode="auto">
            <a:xfrm>
              <a:off x="2901" y="2193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201" name="Line 105"/>
            <p:cNvSpPr>
              <a:spLocks noChangeShapeType="1"/>
            </p:cNvSpPr>
            <p:nvPr/>
          </p:nvSpPr>
          <p:spPr bwMode="auto">
            <a:xfrm>
              <a:off x="3451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2" name="Rectangle 106"/>
            <p:cNvSpPr>
              <a:spLocks noChangeArrowheads="1"/>
            </p:cNvSpPr>
            <p:nvPr/>
          </p:nvSpPr>
          <p:spPr bwMode="auto">
            <a:xfrm>
              <a:off x="3456" y="2193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203" name="Line 107"/>
            <p:cNvSpPr>
              <a:spLocks noChangeShapeType="1"/>
            </p:cNvSpPr>
            <p:nvPr/>
          </p:nvSpPr>
          <p:spPr bwMode="auto">
            <a:xfrm>
              <a:off x="4022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4" name="Rectangle 108"/>
            <p:cNvSpPr>
              <a:spLocks noChangeArrowheads="1"/>
            </p:cNvSpPr>
            <p:nvPr/>
          </p:nvSpPr>
          <p:spPr bwMode="auto">
            <a:xfrm>
              <a:off x="4029" y="2193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05" name="Line 109"/>
            <p:cNvSpPr>
              <a:spLocks noChangeShapeType="1"/>
            </p:cNvSpPr>
            <p:nvPr/>
          </p:nvSpPr>
          <p:spPr bwMode="auto">
            <a:xfrm>
              <a:off x="4594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6" name="Rectangle 110"/>
            <p:cNvSpPr>
              <a:spLocks noChangeArrowheads="1"/>
            </p:cNvSpPr>
            <p:nvPr/>
          </p:nvSpPr>
          <p:spPr bwMode="auto">
            <a:xfrm>
              <a:off x="4601" y="2193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207" name="Line 111"/>
            <p:cNvSpPr>
              <a:spLocks noChangeShapeType="1"/>
            </p:cNvSpPr>
            <p:nvPr/>
          </p:nvSpPr>
          <p:spPr bwMode="auto">
            <a:xfrm>
              <a:off x="5165" y="2132"/>
              <a:ext cx="1" cy="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8" name="Rectangle 112"/>
            <p:cNvSpPr>
              <a:spLocks noChangeArrowheads="1"/>
            </p:cNvSpPr>
            <p:nvPr/>
          </p:nvSpPr>
          <p:spPr bwMode="auto">
            <a:xfrm>
              <a:off x="5170" y="2193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209" name="Rectangle 113"/>
            <p:cNvSpPr>
              <a:spLocks noChangeArrowheads="1"/>
            </p:cNvSpPr>
            <p:nvPr/>
          </p:nvSpPr>
          <p:spPr bwMode="auto">
            <a:xfrm>
              <a:off x="2736" y="3461"/>
              <a:ext cx="2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210" name="Line 114"/>
            <p:cNvSpPr>
              <a:spLocks noChangeShapeType="1"/>
            </p:cNvSpPr>
            <p:nvPr/>
          </p:nvSpPr>
          <p:spPr bwMode="auto">
            <a:xfrm>
              <a:off x="2851" y="3562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1" name="Rectangle 115"/>
            <p:cNvSpPr>
              <a:spLocks noChangeArrowheads="1"/>
            </p:cNvSpPr>
            <p:nvPr/>
          </p:nvSpPr>
          <p:spPr bwMode="auto">
            <a:xfrm>
              <a:off x="2736" y="3109"/>
              <a:ext cx="2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212" name="Line 116"/>
            <p:cNvSpPr>
              <a:spLocks noChangeShapeType="1"/>
            </p:cNvSpPr>
            <p:nvPr/>
          </p:nvSpPr>
          <p:spPr bwMode="auto">
            <a:xfrm>
              <a:off x="2851" y="3209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3" name="Rectangle 117"/>
            <p:cNvSpPr>
              <a:spLocks noChangeArrowheads="1"/>
            </p:cNvSpPr>
            <p:nvPr/>
          </p:nvSpPr>
          <p:spPr bwMode="auto">
            <a:xfrm>
              <a:off x="2736" y="2760"/>
              <a:ext cx="2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214" name="Line 118"/>
            <p:cNvSpPr>
              <a:spLocks noChangeShapeType="1"/>
            </p:cNvSpPr>
            <p:nvPr/>
          </p:nvSpPr>
          <p:spPr bwMode="auto">
            <a:xfrm>
              <a:off x="2851" y="2861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5" name="Rectangle 119"/>
            <p:cNvSpPr>
              <a:spLocks noChangeArrowheads="1"/>
            </p:cNvSpPr>
            <p:nvPr/>
          </p:nvSpPr>
          <p:spPr bwMode="auto">
            <a:xfrm>
              <a:off x="2736" y="2412"/>
              <a:ext cx="29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216" name="Line 120"/>
            <p:cNvSpPr>
              <a:spLocks noChangeShapeType="1"/>
            </p:cNvSpPr>
            <p:nvPr/>
          </p:nvSpPr>
          <p:spPr bwMode="auto">
            <a:xfrm>
              <a:off x="2851" y="2513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7" name="Rectangle 121"/>
            <p:cNvSpPr>
              <a:spLocks noChangeArrowheads="1"/>
            </p:cNvSpPr>
            <p:nvPr/>
          </p:nvSpPr>
          <p:spPr bwMode="auto">
            <a:xfrm>
              <a:off x="2791" y="2042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218" name="Rectangle 122"/>
            <p:cNvSpPr>
              <a:spLocks noChangeArrowheads="1"/>
            </p:cNvSpPr>
            <p:nvPr/>
          </p:nvSpPr>
          <p:spPr bwMode="auto">
            <a:xfrm>
              <a:off x="2791" y="1711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219" name="Line 123"/>
            <p:cNvSpPr>
              <a:spLocks noChangeShapeType="1"/>
            </p:cNvSpPr>
            <p:nvPr/>
          </p:nvSpPr>
          <p:spPr bwMode="auto">
            <a:xfrm>
              <a:off x="2851" y="1812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0" name="Rectangle 124"/>
            <p:cNvSpPr>
              <a:spLocks noChangeArrowheads="1"/>
            </p:cNvSpPr>
            <p:nvPr/>
          </p:nvSpPr>
          <p:spPr bwMode="auto">
            <a:xfrm>
              <a:off x="2791" y="1363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21" name="Line 125"/>
            <p:cNvSpPr>
              <a:spLocks noChangeShapeType="1"/>
            </p:cNvSpPr>
            <p:nvPr/>
          </p:nvSpPr>
          <p:spPr bwMode="auto">
            <a:xfrm>
              <a:off x="2851" y="1464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2" name="Rectangle 126"/>
            <p:cNvSpPr>
              <a:spLocks noChangeArrowheads="1"/>
            </p:cNvSpPr>
            <p:nvPr/>
          </p:nvSpPr>
          <p:spPr bwMode="auto">
            <a:xfrm>
              <a:off x="2791" y="1015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223" name="Line 127"/>
            <p:cNvSpPr>
              <a:spLocks noChangeShapeType="1"/>
            </p:cNvSpPr>
            <p:nvPr/>
          </p:nvSpPr>
          <p:spPr bwMode="auto">
            <a:xfrm>
              <a:off x="2851" y="1116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4" name="Rectangle 128"/>
            <p:cNvSpPr>
              <a:spLocks noChangeArrowheads="1"/>
            </p:cNvSpPr>
            <p:nvPr/>
          </p:nvSpPr>
          <p:spPr bwMode="auto">
            <a:xfrm>
              <a:off x="2791" y="662"/>
              <a:ext cx="1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225" name="Line 129"/>
            <p:cNvSpPr>
              <a:spLocks noChangeShapeType="1"/>
            </p:cNvSpPr>
            <p:nvPr/>
          </p:nvSpPr>
          <p:spPr bwMode="auto">
            <a:xfrm>
              <a:off x="2851" y="763"/>
              <a:ext cx="6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6" name="Rectangle 130"/>
            <p:cNvSpPr>
              <a:spLocks noChangeArrowheads="1"/>
            </p:cNvSpPr>
            <p:nvPr/>
          </p:nvSpPr>
          <p:spPr bwMode="auto">
            <a:xfrm>
              <a:off x="17" y="410"/>
              <a:ext cx="5731" cy="3511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2899" name="Oval 131"/>
          <p:cNvSpPr>
            <a:spLocks noChangeArrowheads="1"/>
          </p:cNvSpPr>
          <p:nvPr/>
        </p:nvSpPr>
        <p:spPr bwMode="auto">
          <a:xfrm>
            <a:off x="2551113" y="1351831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900" name="Oval 132"/>
          <p:cNvSpPr>
            <a:spLocks noChangeArrowheads="1"/>
          </p:cNvSpPr>
          <p:nvPr/>
        </p:nvSpPr>
        <p:spPr bwMode="auto">
          <a:xfrm>
            <a:off x="1409700" y="4349031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901" name="Text Box 133"/>
          <p:cNvSpPr txBox="1">
            <a:spLocks noChangeArrowheads="1"/>
          </p:cNvSpPr>
          <p:nvPr/>
        </p:nvSpPr>
        <p:spPr bwMode="auto">
          <a:xfrm>
            <a:off x="5224463" y="1015281"/>
            <a:ext cx="31813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2000">
                <a:solidFill>
                  <a:srgbClr val="FF0000"/>
                </a:solidFill>
              </a:rPr>
              <a:t>Plot the points</a:t>
            </a:r>
          </a:p>
          <a:p>
            <a:pPr eaLnBrk="1" hangingPunct="1">
              <a:buFontTx/>
              <a:buAutoNum type="arabicPeriod"/>
            </a:pPr>
            <a:endParaRPr lang="en-US" sz="2000">
              <a:solidFill>
                <a:srgbClr val="FF000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sz="2000">
                <a:solidFill>
                  <a:srgbClr val="FF0000"/>
                </a:solidFill>
              </a:rPr>
              <a:t>Make a right triangle</a:t>
            </a:r>
          </a:p>
        </p:txBody>
      </p:sp>
      <p:sp>
        <p:nvSpPr>
          <p:cNvPr id="32902" name="Line 134"/>
          <p:cNvSpPr>
            <a:spLocks noChangeShapeType="1"/>
          </p:cNvSpPr>
          <p:nvPr/>
        </p:nvSpPr>
        <p:spPr bwMode="auto">
          <a:xfrm flipH="1">
            <a:off x="1460500" y="1401043"/>
            <a:ext cx="1119188" cy="2960688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903" name="Line 135"/>
          <p:cNvSpPr>
            <a:spLocks noChangeShapeType="1"/>
          </p:cNvSpPr>
          <p:nvPr/>
        </p:nvSpPr>
        <p:spPr bwMode="auto">
          <a:xfrm flipV="1">
            <a:off x="1509713" y="4390306"/>
            <a:ext cx="10890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904" name="Line 136"/>
          <p:cNvSpPr>
            <a:spLocks noChangeShapeType="1"/>
          </p:cNvSpPr>
          <p:nvPr/>
        </p:nvSpPr>
        <p:spPr bwMode="auto">
          <a:xfrm>
            <a:off x="2590800" y="1401043"/>
            <a:ext cx="0" cy="29035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2905" name="Text Box 137"/>
          <p:cNvSpPr txBox="1">
            <a:spLocks noChangeArrowheads="1"/>
          </p:cNvSpPr>
          <p:nvPr/>
        </p:nvSpPr>
        <p:spPr bwMode="auto">
          <a:xfrm>
            <a:off x="231775" y="4093443"/>
            <a:ext cx="1208088" cy="366713"/>
          </a:xfrm>
          <a:prstGeom prst="rect">
            <a:avLst/>
          </a:prstGeom>
          <a:solidFill>
            <a:schemeClr val="bg1">
              <a:alpha val="4196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66"/>
                </a:solidFill>
              </a:rPr>
              <a:t>A (-2,-3)</a:t>
            </a:r>
          </a:p>
        </p:txBody>
      </p:sp>
      <p:sp>
        <p:nvSpPr>
          <p:cNvPr id="32906" name="Text Box 138"/>
          <p:cNvSpPr txBox="1">
            <a:spLocks noChangeArrowheads="1"/>
          </p:cNvSpPr>
          <p:nvPr/>
        </p:nvSpPr>
        <p:spPr bwMode="auto">
          <a:xfrm>
            <a:off x="1589088" y="1116881"/>
            <a:ext cx="1003300" cy="366712"/>
          </a:xfrm>
          <a:prstGeom prst="rect">
            <a:avLst/>
          </a:prstGeom>
          <a:solidFill>
            <a:schemeClr val="bg1">
              <a:alpha val="4117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66"/>
                </a:solidFill>
              </a:rPr>
              <a:t>B (1,4)</a:t>
            </a:r>
          </a:p>
        </p:txBody>
      </p:sp>
      <p:graphicFrame>
        <p:nvGraphicFramePr>
          <p:cNvPr id="32907" name="Object 1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930635"/>
              </p:ext>
            </p:extLst>
          </p:nvPr>
        </p:nvGraphicFramePr>
        <p:xfrm>
          <a:off x="2506663" y="804143"/>
          <a:ext cx="482600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77480" imgH="253800" progId="Equation.DSMT4">
                  <p:embed/>
                </p:oleObj>
              </mc:Choice>
              <mc:Fallback>
                <p:oleObj name="Equation" r:id="rId6" imgW="177480" imgH="253800" progId="Equation.DSMT4">
                  <p:embed/>
                  <p:pic>
                    <p:nvPicPr>
                      <p:cNvPr id="32907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663" y="804143"/>
                        <a:ext cx="482600" cy="412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909" name="Oval 141"/>
          <p:cNvSpPr>
            <a:spLocks noChangeArrowheads="1"/>
          </p:cNvSpPr>
          <p:nvPr/>
        </p:nvSpPr>
        <p:spPr bwMode="auto">
          <a:xfrm>
            <a:off x="2551113" y="4329981"/>
            <a:ext cx="88900" cy="889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32911" name="Object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746607"/>
              </p:ext>
            </p:extLst>
          </p:nvPr>
        </p:nvGraphicFramePr>
        <p:xfrm>
          <a:off x="919163" y="4107731"/>
          <a:ext cx="22891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14120" imgH="330120" progId="Equation.DSMT4">
                  <p:embed/>
                </p:oleObj>
              </mc:Choice>
              <mc:Fallback>
                <p:oleObj name="Equation" r:id="rId8" imgW="114120" imgH="330120" progId="Equation.DSMT4">
                  <p:embed/>
                  <p:pic>
                    <p:nvPicPr>
                      <p:cNvPr id="32911" name="Object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4107731"/>
                        <a:ext cx="2289175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912" name="Text Box 144"/>
          <p:cNvSpPr txBox="1">
            <a:spLocks noChangeArrowheads="1"/>
          </p:cNvSpPr>
          <p:nvPr/>
        </p:nvSpPr>
        <p:spPr bwMode="auto">
          <a:xfrm>
            <a:off x="2541588" y="4387131"/>
            <a:ext cx="1109662" cy="366712"/>
          </a:xfrm>
          <a:prstGeom prst="rect">
            <a:avLst/>
          </a:prstGeom>
          <a:solidFill>
            <a:schemeClr val="bg1">
              <a:alpha val="3294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6600"/>
                </a:solidFill>
              </a:rPr>
              <a:t>C (1,-3)</a:t>
            </a:r>
          </a:p>
        </p:txBody>
      </p:sp>
      <p:sp>
        <p:nvSpPr>
          <p:cNvPr id="3098" name="Text Box 145"/>
          <p:cNvSpPr txBox="1">
            <a:spLocks noChangeArrowheads="1"/>
          </p:cNvSpPr>
          <p:nvPr/>
        </p:nvSpPr>
        <p:spPr bwMode="auto">
          <a:xfrm>
            <a:off x="4192588" y="2783756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915" name="Text Box 147"/>
          <p:cNvSpPr txBox="1">
            <a:spLocks noChangeArrowheads="1"/>
          </p:cNvSpPr>
          <p:nvPr/>
        </p:nvSpPr>
        <p:spPr bwMode="auto">
          <a:xfrm>
            <a:off x="2959100" y="2436093"/>
            <a:ext cx="1589088" cy="369888"/>
          </a:xfrm>
          <a:prstGeom prst="rect">
            <a:avLst/>
          </a:prstGeom>
          <a:solidFill>
            <a:schemeClr val="bg1">
              <a:alpha val="4313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4 – (-3) = 7</a:t>
            </a:r>
          </a:p>
        </p:txBody>
      </p:sp>
      <p:sp>
        <p:nvSpPr>
          <p:cNvPr id="32916" name="Text Box 148"/>
          <p:cNvSpPr txBox="1">
            <a:spLocks noChangeArrowheads="1"/>
          </p:cNvSpPr>
          <p:nvPr/>
        </p:nvSpPr>
        <p:spPr bwMode="auto">
          <a:xfrm>
            <a:off x="1193800" y="4731618"/>
            <a:ext cx="1589088" cy="366713"/>
          </a:xfrm>
          <a:prstGeom prst="rect">
            <a:avLst/>
          </a:prstGeom>
          <a:solidFill>
            <a:schemeClr val="bg1">
              <a:alpha val="4196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1 – (-2) = 3</a:t>
            </a:r>
          </a:p>
        </p:txBody>
      </p:sp>
      <p:sp>
        <p:nvSpPr>
          <p:cNvPr id="32917" name="Text Box 149"/>
          <p:cNvSpPr txBox="1">
            <a:spLocks noChangeArrowheads="1"/>
          </p:cNvSpPr>
          <p:nvPr/>
        </p:nvSpPr>
        <p:spPr bwMode="auto">
          <a:xfrm>
            <a:off x="4713288" y="2148756"/>
            <a:ext cx="3144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Find the vertical distance</a:t>
            </a:r>
          </a:p>
        </p:txBody>
      </p:sp>
      <p:sp>
        <p:nvSpPr>
          <p:cNvPr id="32918" name="Text Box 150"/>
          <p:cNvSpPr txBox="1">
            <a:spLocks noChangeArrowheads="1"/>
          </p:cNvSpPr>
          <p:nvPr/>
        </p:nvSpPr>
        <p:spPr bwMode="auto">
          <a:xfrm>
            <a:off x="4708525" y="2545631"/>
            <a:ext cx="348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Find the horizontal distance</a:t>
            </a:r>
          </a:p>
        </p:txBody>
      </p:sp>
      <p:sp>
        <p:nvSpPr>
          <p:cNvPr id="32919" name="Text Box 151"/>
          <p:cNvSpPr txBox="1">
            <a:spLocks noChangeArrowheads="1"/>
          </p:cNvSpPr>
          <p:nvPr/>
        </p:nvSpPr>
        <p:spPr bwMode="auto">
          <a:xfrm>
            <a:off x="4413250" y="3059981"/>
            <a:ext cx="4005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Using PYTHAGORAS, solve for</a:t>
            </a:r>
          </a:p>
        </p:txBody>
      </p:sp>
      <p:graphicFrame>
        <p:nvGraphicFramePr>
          <p:cNvPr id="32920" name="Object 1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956171"/>
              </p:ext>
            </p:extLst>
          </p:nvPr>
        </p:nvGraphicFramePr>
        <p:xfrm>
          <a:off x="8388350" y="3050456"/>
          <a:ext cx="45085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253800" imgH="203040" progId="Equation.DSMT4">
                  <p:embed/>
                </p:oleObj>
              </mc:Choice>
              <mc:Fallback>
                <p:oleObj name="Equation" r:id="rId10" imgW="253800" imgH="203040" progId="Equation.DSMT4">
                  <p:embed/>
                  <p:pic>
                    <p:nvPicPr>
                      <p:cNvPr id="3292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350" y="3050456"/>
                        <a:ext cx="45085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21" name="Object 1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593250"/>
              </p:ext>
            </p:extLst>
          </p:nvPr>
        </p:nvGraphicFramePr>
        <p:xfrm>
          <a:off x="4499992" y="3501306"/>
          <a:ext cx="14827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736560" imgH="203040" progId="Equation.DSMT4">
                  <p:embed/>
                </p:oleObj>
              </mc:Choice>
              <mc:Fallback>
                <p:oleObj name="Equation" r:id="rId12" imgW="736560" imgH="203040" progId="Equation.DSMT4">
                  <p:embed/>
                  <p:pic>
                    <p:nvPicPr>
                      <p:cNvPr id="32921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501306"/>
                        <a:ext cx="14827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22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845103"/>
              </p:ext>
            </p:extLst>
          </p:nvPr>
        </p:nvGraphicFramePr>
        <p:xfrm>
          <a:off x="5015681" y="4581525"/>
          <a:ext cx="36607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993680" imgH="355320" progId="Equation.DSMT4">
                  <p:embed/>
                </p:oleObj>
              </mc:Choice>
              <mc:Fallback>
                <p:oleObj name="Equation" r:id="rId14" imgW="1993680" imgH="355320" progId="Equation.DSMT4">
                  <p:embed/>
                  <p:pic>
                    <p:nvPicPr>
                      <p:cNvPr id="32922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5681" y="4581525"/>
                        <a:ext cx="366077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24" name="Object 1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546568"/>
              </p:ext>
            </p:extLst>
          </p:nvPr>
        </p:nvGraphicFramePr>
        <p:xfrm>
          <a:off x="4572000" y="4005064"/>
          <a:ext cx="22098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1155600" imgH="253800" progId="Equation.DSMT4">
                  <p:embed/>
                </p:oleObj>
              </mc:Choice>
              <mc:Fallback>
                <p:oleObj name="Equation" r:id="rId16" imgW="1155600" imgH="253800" progId="Equation.DSMT4">
                  <p:embed/>
                  <p:pic>
                    <p:nvPicPr>
                      <p:cNvPr id="32924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005064"/>
                        <a:ext cx="22098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26" name="Object 1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949100"/>
              </p:ext>
            </p:extLst>
          </p:nvPr>
        </p:nvGraphicFramePr>
        <p:xfrm>
          <a:off x="5022031" y="5176838"/>
          <a:ext cx="22288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155600" imgH="330120" progId="Equation.DSMT4">
                  <p:embed/>
                </p:oleObj>
              </mc:Choice>
              <mc:Fallback>
                <p:oleObj name="Equation" r:id="rId18" imgW="1155600" imgH="330120" progId="Equation.DSMT4">
                  <p:embed/>
                  <p:pic>
                    <p:nvPicPr>
                      <p:cNvPr id="32926" name="Object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031" y="5176838"/>
                        <a:ext cx="2228850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" name="Object 1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106902"/>
              </p:ext>
            </p:extLst>
          </p:nvPr>
        </p:nvGraphicFramePr>
        <p:xfrm>
          <a:off x="4979168" y="5837238"/>
          <a:ext cx="204628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876240" imgH="228600" progId="Equation.DSMT4">
                  <p:embed/>
                </p:oleObj>
              </mc:Choice>
              <mc:Fallback>
                <p:oleObj name="Equation" r:id="rId20" imgW="876240" imgH="228600" progId="Equation.DSMT4">
                  <p:embed/>
                  <p:pic>
                    <p:nvPicPr>
                      <p:cNvPr id="155" name="Object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168" y="5837238"/>
                        <a:ext cx="2046288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23873"/>
              </p:ext>
            </p:extLst>
          </p:nvPr>
        </p:nvGraphicFramePr>
        <p:xfrm>
          <a:off x="7061100" y="5887615"/>
          <a:ext cx="935037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431640" imgH="228600" progId="Equation.DSMT4">
                  <p:embed/>
                </p:oleObj>
              </mc:Choice>
              <mc:Fallback>
                <p:oleObj name="Equation" r:id="rId22" imgW="431640" imgH="228600" progId="Equation.DSMT4">
                  <p:embed/>
                  <p:pic>
                    <p:nvPicPr>
                      <p:cNvPr id="156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100" y="5887615"/>
                        <a:ext cx="935037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376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2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9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2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2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2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2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2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2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2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2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99" grpId="0" animBg="1"/>
      <p:bldP spid="32900" grpId="0" animBg="1"/>
      <p:bldP spid="32902" grpId="0" animBg="1"/>
      <p:bldP spid="32903" grpId="0" animBg="1"/>
      <p:bldP spid="32904" grpId="0" animBg="1"/>
      <p:bldP spid="329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36978" y="231031"/>
            <a:ext cx="843947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66"/>
                </a:solidFill>
              </a:rPr>
              <a:t>Practice: Find the distance between points </a:t>
            </a:r>
            <a:br>
              <a:rPr lang="en-US" sz="2400" dirty="0">
                <a:solidFill>
                  <a:srgbClr val="000066"/>
                </a:solidFill>
              </a:rPr>
            </a:br>
            <a:r>
              <a:rPr lang="en-US" sz="2400" dirty="0">
                <a:solidFill>
                  <a:srgbClr val="000066"/>
                </a:solidFill>
              </a:rPr>
              <a:t>       i) P(5,4) &amp; Q(1,2)</a:t>
            </a:r>
            <a:r>
              <a:rPr lang="en-US" sz="2400" dirty="0"/>
              <a:t>            ii) G </a:t>
            </a:r>
            <a:r>
              <a:rPr lang="en-US" sz="2400" dirty="0">
                <a:solidFill>
                  <a:srgbClr val="000066"/>
                </a:solidFill>
              </a:rPr>
              <a:t>(-3,4)</a:t>
            </a:r>
            <a:r>
              <a:rPr lang="en-US" sz="2400" dirty="0"/>
              <a:t>&amp; H</a:t>
            </a:r>
            <a:r>
              <a:rPr lang="en-US" sz="2400" dirty="0">
                <a:solidFill>
                  <a:srgbClr val="000066"/>
                </a:solidFill>
              </a:rPr>
              <a:t>(-8,9)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764657"/>
              </p:ext>
            </p:extLst>
          </p:nvPr>
        </p:nvGraphicFramePr>
        <p:xfrm>
          <a:off x="107504" y="1336451"/>
          <a:ext cx="399891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930320" imgH="342720" progId="Equation.DSMT4">
                  <p:embed/>
                </p:oleObj>
              </mc:Choice>
              <mc:Fallback>
                <p:oleObj name="Equation" r:id="rId4" imgW="1930320" imgH="342720" progId="Equation.DSMT4">
                  <p:embed/>
                  <p:pic>
                    <p:nvPicPr>
                      <p:cNvPr id="348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336451"/>
                        <a:ext cx="3998913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303033"/>
              </p:ext>
            </p:extLst>
          </p:nvPr>
        </p:nvGraphicFramePr>
        <p:xfrm>
          <a:off x="748854" y="4635276"/>
          <a:ext cx="9175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444240" imgH="228600" progId="Equation.DSMT4">
                  <p:embed/>
                </p:oleObj>
              </mc:Choice>
              <mc:Fallback>
                <p:oleObj name="Equation" r:id="rId6" imgW="444240" imgH="228600" progId="Equation.DSMT4">
                  <p:embed/>
                  <p:pic>
                    <p:nvPicPr>
                      <p:cNvPr id="348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54" y="4635276"/>
                        <a:ext cx="9175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627563" y="4522564"/>
            <a:ext cx="3889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200" dirty="0">
                <a:solidFill>
                  <a:srgbClr val="000000"/>
                </a:solidFill>
              </a:rPr>
              <a:t>Leave answers in </a:t>
            </a:r>
            <a:r>
              <a:rPr lang="en-US" sz="2200" dirty="0">
                <a:solidFill>
                  <a:srgbClr val="FF0000"/>
                </a:solidFill>
              </a:rPr>
              <a:t>SIMPLEST RADICAL FORM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13275" y="1301526"/>
            <a:ext cx="40671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/>
              <a:t>Subtract the X-coordinates to find the Horizontal Distance</a:t>
            </a: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130722"/>
              </p:ext>
            </p:extLst>
          </p:nvPr>
        </p:nvGraphicFramePr>
        <p:xfrm>
          <a:off x="5964238" y="1984151"/>
          <a:ext cx="11493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409400" imgH="571320" progId="Equation.DSMT4">
                  <p:embed/>
                </p:oleObj>
              </mc:Choice>
              <mc:Fallback>
                <p:oleObj name="Equation" r:id="rId8" imgW="1409400" imgH="571320" progId="Equation.DSMT4">
                  <p:embed/>
                  <p:pic>
                    <p:nvPicPr>
                      <p:cNvPr id="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4238" y="1984151"/>
                        <a:ext cx="114935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62500" y="2461989"/>
            <a:ext cx="39576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CA"/>
              <a:t>Subtract the Y-Coordinates to find the Vertical Distance</a:t>
            </a:r>
          </a:p>
        </p:txBody>
      </p:sp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577841"/>
              </p:ext>
            </p:extLst>
          </p:nvPr>
        </p:nvGraphicFramePr>
        <p:xfrm>
          <a:off x="5980113" y="3177951"/>
          <a:ext cx="1244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511280" imgH="571320" progId="Equation.DSMT4">
                  <p:embed/>
                </p:oleObj>
              </mc:Choice>
              <mc:Fallback>
                <p:oleObj name="Equation" r:id="rId10" imgW="1511280" imgH="571320" progId="Equation.DSMT4">
                  <p:embed/>
                  <p:pic>
                    <p:nvPicPr>
                      <p:cNvPr id="1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3177951"/>
                        <a:ext cx="12446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229477"/>
              </p:ext>
            </p:extLst>
          </p:nvPr>
        </p:nvGraphicFramePr>
        <p:xfrm>
          <a:off x="4673600" y="1914301"/>
          <a:ext cx="1201738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523880" imgH="698400" progId="Equation.DSMT4">
                  <p:embed/>
                </p:oleObj>
              </mc:Choice>
              <mc:Fallback>
                <p:oleObj name="Equation" r:id="rId12" imgW="1523880" imgH="698400" progId="Equation.DSMT4">
                  <p:embed/>
                  <p:pic>
                    <p:nvPicPr>
                      <p:cNvPr id="1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1914301"/>
                        <a:ext cx="1201738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275217"/>
              </p:ext>
            </p:extLst>
          </p:nvPr>
        </p:nvGraphicFramePr>
        <p:xfrm>
          <a:off x="4649788" y="3096989"/>
          <a:ext cx="12731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574640" imgH="698400" progId="Equation.DSMT4">
                  <p:embed/>
                </p:oleObj>
              </mc:Choice>
              <mc:Fallback>
                <p:oleObj name="Equation" r:id="rId14" imgW="1574640" imgH="698400" progId="Equation.DSMT4">
                  <p:embed/>
                  <p:pic>
                    <p:nvPicPr>
                      <p:cNvPr id="1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8" y="3096989"/>
                        <a:ext cx="127317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409807"/>
              </p:ext>
            </p:extLst>
          </p:nvPr>
        </p:nvGraphicFramePr>
        <p:xfrm>
          <a:off x="680592" y="2165126"/>
          <a:ext cx="33543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358640" imgH="330120" progId="Equation.DSMT4">
                  <p:embed/>
                </p:oleObj>
              </mc:Choice>
              <mc:Fallback>
                <p:oleObj name="Equation" r:id="rId16" imgW="1358640" imgH="330120" progId="Equation.DSMT4">
                  <p:embed/>
                  <p:pic>
                    <p:nvPicPr>
                      <p:cNvPr id="1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592" y="2165126"/>
                        <a:ext cx="335438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072087"/>
              </p:ext>
            </p:extLst>
          </p:nvPr>
        </p:nvGraphicFramePr>
        <p:xfrm>
          <a:off x="718692" y="3203351"/>
          <a:ext cx="22987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1117440" imgH="330120" progId="Equation.DSMT4">
                  <p:embed/>
                </p:oleObj>
              </mc:Choice>
              <mc:Fallback>
                <p:oleObj name="Equation" r:id="rId18" imgW="1117440" imgH="330120" progId="Equation.DSMT4">
                  <p:embed/>
                  <p:pic>
                    <p:nvPicPr>
                      <p:cNvPr id="2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692" y="3203351"/>
                        <a:ext cx="229870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089130"/>
              </p:ext>
            </p:extLst>
          </p:nvPr>
        </p:nvGraphicFramePr>
        <p:xfrm>
          <a:off x="763142" y="4044726"/>
          <a:ext cx="13144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647640" imgH="228600" progId="Equation.DSMT4">
                  <p:embed/>
                </p:oleObj>
              </mc:Choice>
              <mc:Fallback>
                <p:oleObj name="Equation" r:id="rId20" imgW="647640" imgH="228600" progId="Equation.DSMT4">
                  <p:embed/>
                  <p:pic>
                    <p:nvPicPr>
                      <p:cNvPr id="2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142" y="4044726"/>
                        <a:ext cx="131445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994239"/>
              </p:ext>
            </p:extLst>
          </p:nvPr>
        </p:nvGraphicFramePr>
        <p:xfrm>
          <a:off x="720279" y="5082951"/>
          <a:ext cx="1366838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431640" imgH="228600" progId="Equation.DSMT4">
                  <p:embed/>
                </p:oleObj>
              </mc:Choice>
              <mc:Fallback>
                <p:oleObj name="Equation" r:id="rId22" imgW="431640" imgH="228600" progId="Equation.DSMT4">
                  <p:embed/>
                  <p:pic>
                    <p:nvPicPr>
                      <p:cNvPr id="2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79" y="5082951"/>
                        <a:ext cx="1366838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281465"/>
              </p:ext>
            </p:extLst>
          </p:nvPr>
        </p:nvGraphicFramePr>
        <p:xfrm>
          <a:off x="4625355" y="1268413"/>
          <a:ext cx="3475037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1688760" imgH="330120" progId="Equation.DSMT4">
                  <p:embed/>
                </p:oleObj>
              </mc:Choice>
              <mc:Fallback>
                <p:oleObj name="Equation" r:id="rId24" imgW="1688760" imgH="33012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355" y="1268413"/>
                        <a:ext cx="3475037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531934"/>
              </p:ext>
            </p:extLst>
          </p:nvPr>
        </p:nvGraphicFramePr>
        <p:xfrm>
          <a:off x="4716288" y="1989485"/>
          <a:ext cx="23764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1155600" imgH="330120" progId="Equation.DSMT4">
                  <p:embed/>
                </p:oleObj>
              </mc:Choice>
              <mc:Fallback>
                <p:oleObj name="Equation" r:id="rId26" imgW="1155600" imgH="33012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288" y="1989485"/>
                        <a:ext cx="237648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387477"/>
              </p:ext>
            </p:extLst>
          </p:nvPr>
        </p:nvGraphicFramePr>
        <p:xfrm>
          <a:off x="4738513" y="2813398"/>
          <a:ext cx="120173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583920" imgH="228600" progId="Equation.DSMT4">
                  <p:embed/>
                </p:oleObj>
              </mc:Choice>
              <mc:Fallback>
                <p:oleObj name="Equation" r:id="rId28" imgW="583920" imgH="228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513" y="2813398"/>
                        <a:ext cx="120173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54522"/>
              </p:ext>
            </p:extLst>
          </p:nvPr>
        </p:nvGraphicFramePr>
        <p:xfrm>
          <a:off x="4760738" y="3429348"/>
          <a:ext cx="12017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583920" imgH="215640" progId="Equation.DSMT4">
                  <p:embed/>
                </p:oleObj>
              </mc:Choice>
              <mc:Fallback>
                <p:oleObj name="Equation" r:id="rId30" imgW="583920" imgH="215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738" y="3429348"/>
                        <a:ext cx="12017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274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6" grpId="0"/>
      <p:bldP spid="34826" grpId="1"/>
      <p:bldP spid="13" grpId="0"/>
      <p:bldP spid="13" grpId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116632"/>
            <a:ext cx="7467600" cy="706090"/>
          </a:xfrm>
        </p:spPr>
        <p:txBody>
          <a:bodyPr/>
          <a:lstStyle/>
          <a:p>
            <a:r>
              <a:rPr lang="en-CA" dirty="0"/>
              <a:t>II) Slope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678706"/>
            <a:ext cx="8568952" cy="936104"/>
          </a:xfrm>
        </p:spPr>
        <p:txBody>
          <a:bodyPr/>
          <a:lstStyle/>
          <a:p>
            <a:r>
              <a:rPr lang="en-CA" dirty="0"/>
              <a:t>The slope is defined the change in vertical distance(Rise) divided by the change in horizontal distance (Run)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763688" y="2033389"/>
            <a:ext cx="1872208" cy="1296144"/>
          </a:xfrm>
          <a:prstGeom prst="line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763688" y="2033389"/>
            <a:ext cx="0" cy="1296000"/>
          </a:xfrm>
          <a:prstGeom prst="line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763688" y="2033389"/>
            <a:ext cx="1872000" cy="0"/>
          </a:xfrm>
          <a:prstGeom prst="line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691680" y="3329533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3563888" y="1997397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4764349" y="1628800"/>
            <a:ext cx="32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Suppose you have two points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024311"/>
              </p:ext>
            </p:extLst>
          </p:nvPr>
        </p:nvGraphicFramePr>
        <p:xfrm>
          <a:off x="3664618" y="1803698"/>
          <a:ext cx="691358" cy="373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469800" imgH="253800" progId="Equation.DSMT4">
                  <p:embed/>
                </p:oleObj>
              </mc:Choice>
              <mc:Fallback>
                <p:oleObj name="Equation" r:id="rId4" imgW="469800" imgH="25380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64618" y="1803698"/>
                        <a:ext cx="691358" cy="373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397030"/>
              </p:ext>
            </p:extLst>
          </p:nvPr>
        </p:nvGraphicFramePr>
        <p:xfrm>
          <a:off x="1825526" y="3257972"/>
          <a:ext cx="7302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495000" imgH="253800" progId="Equation.DSMT4">
                  <p:embed/>
                </p:oleObj>
              </mc:Choice>
              <mc:Fallback>
                <p:oleObj name="Equation" r:id="rId6" imgW="495000" imgH="2538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25526" y="3257972"/>
                        <a:ext cx="730250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64349" y="2118866"/>
            <a:ext cx="2457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rise is the height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320641"/>
              </p:ext>
            </p:extLst>
          </p:nvPr>
        </p:nvGraphicFramePr>
        <p:xfrm>
          <a:off x="107504" y="2478906"/>
          <a:ext cx="636587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431640" imgH="177480" progId="Equation.DSMT4">
                  <p:embed/>
                </p:oleObj>
              </mc:Choice>
              <mc:Fallback>
                <p:oleObj name="Equation" r:id="rId8" imgW="431640" imgH="1774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7504" y="2478906"/>
                        <a:ext cx="636587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7068"/>
              </p:ext>
            </p:extLst>
          </p:nvPr>
        </p:nvGraphicFramePr>
        <p:xfrm>
          <a:off x="2195736" y="3270994"/>
          <a:ext cx="261937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77480" imgH="228600" progId="Equation.DSMT4">
                  <p:embed/>
                </p:oleObj>
              </mc:Choice>
              <mc:Fallback>
                <p:oleObj name="Equation" r:id="rId10" imgW="177480" imgH="2286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95736" y="3270994"/>
                        <a:ext cx="261937" cy="33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83242"/>
              </p:ext>
            </p:extLst>
          </p:nvPr>
        </p:nvGraphicFramePr>
        <p:xfrm>
          <a:off x="3995936" y="1830834"/>
          <a:ext cx="242887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995936" y="1830834"/>
                        <a:ext cx="242887" cy="334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788024" y="2555612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Subtract the y-coordinates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578150"/>
              </p:ext>
            </p:extLst>
          </p:nvPr>
        </p:nvGraphicFramePr>
        <p:xfrm>
          <a:off x="1000299" y="2550914"/>
          <a:ext cx="187325" cy="14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126720" imgH="101520" progId="Equation.DSMT4">
                  <p:embed/>
                </p:oleObj>
              </mc:Choice>
              <mc:Fallback>
                <p:oleObj name="Equation" r:id="rId14" imgW="126720" imgH="10152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00299" y="2550914"/>
                        <a:ext cx="187325" cy="147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800201" y="2987660"/>
            <a:ext cx="3804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run is the horizontal distance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88024" y="3501008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Subtract the x-coordinates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628796"/>
              </p:ext>
            </p:extLst>
          </p:nvPr>
        </p:nvGraphicFramePr>
        <p:xfrm>
          <a:off x="1792635" y="1714500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419040" imgH="177480" progId="Equation.DSMT4">
                  <p:embed/>
                </p:oleObj>
              </mc:Choice>
              <mc:Fallback>
                <p:oleObj name="Equation" r:id="rId16" imgW="419040" imgH="177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792635" y="1714500"/>
                        <a:ext cx="619125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187447"/>
              </p:ext>
            </p:extLst>
          </p:nvPr>
        </p:nvGraphicFramePr>
        <p:xfrm>
          <a:off x="1909794" y="3280360"/>
          <a:ext cx="24447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164880" imgH="228600" progId="Equation.DSMT4">
                  <p:embed/>
                </p:oleObj>
              </mc:Choice>
              <mc:Fallback>
                <p:oleObj name="Equation" r:id="rId18" imgW="164880" imgH="2286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909794" y="3280360"/>
                        <a:ext cx="244475" cy="33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597054"/>
              </p:ext>
            </p:extLst>
          </p:nvPr>
        </p:nvGraphicFramePr>
        <p:xfrm>
          <a:off x="3755439" y="1820786"/>
          <a:ext cx="22542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152280" imgH="228600" progId="Equation.DSMT4">
                  <p:embed/>
                </p:oleObj>
              </mc:Choice>
              <mc:Fallback>
                <p:oleObj name="Equation" r:id="rId20" imgW="152280" imgH="2286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755439" y="1820786"/>
                        <a:ext cx="225425" cy="334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00838"/>
              </p:ext>
            </p:extLst>
          </p:nvPr>
        </p:nvGraphicFramePr>
        <p:xfrm>
          <a:off x="2649576" y="1796229"/>
          <a:ext cx="187325" cy="14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126720" imgH="101520" progId="Equation.DSMT4">
                  <p:embed/>
                </p:oleObj>
              </mc:Choice>
              <mc:Fallback>
                <p:oleObj name="Equation" r:id="rId22" imgW="126720" imgH="10152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649576" y="1796229"/>
                        <a:ext cx="187325" cy="147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785156" y="4067780"/>
            <a:ext cx="3530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slope will be Rise over Run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244005"/>
              </p:ext>
            </p:extLst>
          </p:nvPr>
        </p:nvGraphicFramePr>
        <p:xfrm>
          <a:off x="323528" y="3958109"/>
          <a:ext cx="963571" cy="383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3" imgW="507960" imgH="203040" progId="Equation.DSMT4">
                  <p:embed/>
                </p:oleObj>
              </mc:Choice>
              <mc:Fallback>
                <p:oleObj name="Equation" r:id="rId23" imgW="507960" imgH="2030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23528" y="3958109"/>
                        <a:ext cx="963571" cy="383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624649"/>
              </p:ext>
            </p:extLst>
          </p:nvPr>
        </p:nvGraphicFramePr>
        <p:xfrm>
          <a:off x="1329599" y="3814093"/>
          <a:ext cx="794130" cy="743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5" imgW="419040" imgH="393480" progId="Equation.DSMT4">
                  <p:embed/>
                </p:oleObj>
              </mc:Choice>
              <mc:Fallback>
                <p:oleObj name="Equation" r:id="rId25" imgW="419040" imgH="3934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329599" y="3814093"/>
                        <a:ext cx="794130" cy="743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896678"/>
              </p:ext>
            </p:extLst>
          </p:nvPr>
        </p:nvGraphicFramePr>
        <p:xfrm>
          <a:off x="1401607" y="4174134"/>
          <a:ext cx="577734" cy="336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7" imgW="304560" imgH="177480" progId="Equation.DSMT4">
                  <p:embed/>
                </p:oleObj>
              </mc:Choice>
              <mc:Fallback>
                <p:oleObj name="Equation" r:id="rId27" imgW="304560" imgH="1774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401607" y="4174134"/>
                        <a:ext cx="577734" cy="336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539573"/>
              </p:ext>
            </p:extLst>
          </p:nvPr>
        </p:nvGraphicFramePr>
        <p:xfrm>
          <a:off x="2072878" y="3814094"/>
          <a:ext cx="1130971" cy="745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29" imgW="596880" imgH="393480" progId="Equation.DSMT4">
                  <p:embed/>
                </p:oleObj>
              </mc:Choice>
              <mc:Fallback>
                <p:oleObj name="Equation" r:id="rId29" imgW="596880" imgH="3934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072878" y="3814094"/>
                        <a:ext cx="1130971" cy="745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773566"/>
              </p:ext>
            </p:extLst>
          </p:nvPr>
        </p:nvGraphicFramePr>
        <p:xfrm>
          <a:off x="2360910" y="4102126"/>
          <a:ext cx="792088" cy="432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1" imgW="419040" imgH="228600" progId="Equation.DSMT4">
                  <p:embed/>
                </p:oleObj>
              </mc:Choice>
              <mc:Fallback>
                <p:oleObj name="Equation" r:id="rId31" imgW="419040" imgH="22860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360910" y="4102126"/>
                        <a:ext cx="792088" cy="432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211130"/>
              </p:ext>
            </p:extLst>
          </p:nvPr>
        </p:nvGraphicFramePr>
        <p:xfrm>
          <a:off x="3225006" y="3789040"/>
          <a:ext cx="1130971" cy="745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3" imgW="596880" imgH="393480" progId="Equation.DSMT4">
                  <p:embed/>
                </p:oleObj>
              </mc:Choice>
              <mc:Fallback>
                <p:oleObj name="Equation" r:id="rId33" imgW="596880" imgH="39348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225006" y="3789040"/>
                        <a:ext cx="1130971" cy="745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815116"/>
              </p:ext>
            </p:extLst>
          </p:nvPr>
        </p:nvGraphicFramePr>
        <p:xfrm>
          <a:off x="3513038" y="4077072"/>
          <a:ext cx="792088" cy="432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5" imgW="419040" imgH="228600" progId="Equation.DSMT4">
                  <p:embed/>
                </p:oleObj>
              </mc:Choice>
              <mc:Fallback>
                <p:oleObj name="Equation" r:id="rId35" imgW="419040" imgH="22860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513038" y="4077072"/>
                        <a:ext cx="792088" cy="432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5"/>
          <p:cNvSpPr/>
          <p:nvPr/>
        </p:nvSpPr>
        <p:spPr>
          <a:xfrm>
            <a:off x="251520" y="3717032"/>
            <a:ext cx="4176464" cy="936104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7" name="Straight Connector 36"/>
          <p:cNvCxnSpPr/>
          <p:nvPr/>
        </p:nvCxnSpPr>
        <p:spPr>
          <a:xfrm>
            <a:off x="467544" y="6237312"/>
            <a:ext cx="2160240" cy="0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79512" y="486916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A horizontal line will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have a slope of zero b/c..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79512" y="558924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rise is zero.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860032" y="5085184"/>
            <a:ext cx="0" cy="1368152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076056" y="501317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A Vertical line will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have a slope of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48064" y="573325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Infinity or Undefined</a:t>
            </a:r>
          </a:p>
          <a:p>
            <a:r>
              <a:rPr lang="en-CA" dirty="0">
                <a:solidFill>
                  <a:srgbClr val="FF0000"/>
                </a:solidFill>
              </a:rPr>
              <a:t>b/c the Run is zero!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88024" y="148478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A line that points upward to the right will have a positive slope</a:t>
            </a: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268357"/>
              </p:ext>
            </p:extLst>
          </p:nvPr>
        </p:nvGraphicFramePr>
        <p:xfrm>
          <a:off x="971600" y="2420888"/>
          <a:ext cx="636637" cy="340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7" imgW="330120" imgH="177480" progId="Equation.DSMT4">
                  <p:embed/>
                </p:oleObj>
              </mc:Choice>
              <mc:Fallback>
                <p:oleObj name="Equation" r:id="rId37" imgW="330120" imgH="17748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971600" y="2420888"/>
                        <a:ext cx="636637" cy="340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043756"/>
              </p:ext>
            </p:extLst>
          </p:nvPr>
        </p:nvGraphicFramePr>
        <p:xfrm>
          <a:off x="2483768" y="1628800"/>
          <a:ext cx="636637" cy="340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9" imgW="330120" imgH="177480" progId="Equation.DSMT4">
                  <p:embed/>
                </p:oleObj>
              </mc:Choice>
              <mc:Fallback>
                <p:oleObj name="Equation" r:id="rId39" imgW="330120" imgH="177480" progId="Equation.DSMT4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2483768" y="1628800"/>
                        <a:ext cx="636637" cy="340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126032"/>
              </p:ext>
            </p:extLst>
          </p:nvPr>
        </p:nvGraphicFramePr>
        <p:xfrm>
          <a:off x="4860032" y="2276872"/>
          <a:ext cx="963571" cy="383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40" imgW="507960" imgH="203040" progId="Equation.DSMT4">
                  <p:embed/>
                </p:oleObj>
              </mc:Choice>
              <mc:Fallback>
                <p:oleObj name="Equation" r:id="rId40" imgW="507960" imgH="203040" progId="Equation.DSMT4">
                  <p:embed/>
                  <p:pic>
                    <p:nvPicPr>
                      <p:cNvPr id="54" name="Object 53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860032" y="2276872"/>
                        <a:ext cx="963571" cy="383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613190"/>
              </p:ext>
            </p:extLst>
          </p:nvPr>
        </p:nvGraphicFramePr>
        <p:xfrm>
          <a:off x="5868144" y="2060848"/>
          <a:ext cx="8921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41" imgW="469800" imgH="393480" progId="Equation.DSMT4">
                  <p:embed/>
                </p:oleObj>
              </mc:Choice>
              <mc:Fallback>
                <p:oleObj name="Equation" r:id="rId41" imgW="469800" imgH="393480" progId="Equation.DSMT4">
                  <p:embed/>
                  <p:pic>
                    <p:nvPicPr>
                      <p:cNvPr id="55" name="Object 54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5868144" y="2060848"/>
                        <a:ext cx="89217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889578"/>
              </p:ext>
            </p:extLst>
          </p:nvPr>
        </p:nvGraphicFramePr>
        <p:xfrm>
          <a:off x="6804248" y="2229941"/>
          <a:ext cx="132556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3" imgW="698400" imgH="177480" progId="Equation.DSMT4">
                  <p:embed/>
                </p:oleObj>
              </mc:Choice>
              <mc:Fallback>
                <p:oleObj name="Equation" r:id="rId43" imgW="698400" imgH="177480" progId="Equation.DSMT4">
                  <p:embed/>
                  <p:pic>
                    <p:nvPicPr>
                      <p:cNvPr id="56" name="Object 55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6804248" y="2229941"/>
                        <a:ext cx="1325562" cy="33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4788024" y="278266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A line that points downward to the right will have a negative slope</a:t>
            </a:r>
          </a:p>
        </p:txBody>
      </p:sp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902653"/>
              </p:ext>
            </p:extLst>
          </p:nvPr>
        </p:nvGraphicFramePr>
        <p:xfrm>
          <a:off x="5004048" y="3704778"/>
          <a:ext cx="7493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5" imgW="507960" imgH="203040" progId="Equation.DSMT4">
                  <p:embed/>
                </p:oleObj>
              </mc:Choice>
              <mc:Fallback>
                <p:oleObj name="Equation" r:id="rId45" imgW="507960" imgH="20304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5004048" y="3704778"/>
                        <a:ext cx="749300" cy="298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376940"/>
              </p:ext>
            </p:extLst>
          </p:nvPr>
        </p:nvGraphicFramePr>
        <p:xfrm>
          <a:off x="5796136" y="3499172"/>
          <a:ext cx="5254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47" imgW="355320" imgH="393480" progId="Equation.DSMT4">
                  <p:embed/>
                </p:oleObj>
              </mc:Choice>
              <mc:Fallback>
                <p:oleObj name="Equation" r:id="rId47" imgW="355320" imgH="39348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5796136" y="3499172"/>
                        <a:ext cx="525463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911426"/>
              </p:ext>
            </p:extLst>
          </p:nvPr>
        </p:nvGraphicFramePr>
        <p:xfrm>
          <a:off x="6372200" y="3499222"/>
          <a:ext cx="6937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49" imgW="469800" imgH="393480" progId="Equation.DSMT4">
                  <p:embed/>
                </p:oleObj>
              </mc:Choice>
              <mc:Fallback>
                <p:oleObj name="Equation" r:id="rId49" imgW="469800" imgH="393480" progId="Equation.DSMT4">
                  <p:embed/>
                  <p:pic>
                    <p:nvPicPr>
                      <p:cNvPr id="75" name="Object 74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6372200" y="3499222"/>
                        <a:ext cx="693738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389680"/>
              </p:ext>
            </p:extLst>
          </p:nvPr>
        </p:nvGraphicFramePr>
        <p:xfrm>
          <a:off x="7044258" y="3657972"/>
          <a:ext cx="12001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1" imgW="812520" imgH="177480" progId="Equation.DSMT4">
                  <p:embed/>
                </p:oleObj>
              </mc:Choice>
              <mc:Fallback>
                <p:oleObj name="Equation" r:id="rId51" imgW="812520" imgH="17748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7044258" y="3657972"/>
                        <a:ext cx="1200150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7" name="Straight Connector 76"/>
          <p:cNvCxnSpPr/>
          <p:nvPr/>
        </p:nvCxnSpPr>
        <p:spPr>
          <a:xfrm>
            <a:off x="1547664" y="1869426"/>
            <a:ext cx="1872208" cy="1296144"/>
          </a:xfrm>
          <a:prstGeom prst="line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547664" y="1869426"/>
            <a:ext cx="0" cy="1296000"/>
          </a:xfrm>
          <a:prstGeom prst="line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1547664" y="1869426"/>
            <a:ext cx="1872000" cy="0"/>
          </a:xfrm>
          <a:prstGeom prst="line">
            <a:avLst/>
          </a:prstGeom>
          <a:ln w="3175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511672" y="1824877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Oval 80"/>
          <p:cNvSpPr/>
          <p:nvPr/>
        </p:nvSpPr>
        <p:spPr>
          <a:xfrm>
            <a:off x="3383880" y="3157037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421761"/>
              </p:ext>
            </p:extLst>
          </p:nvPr>
        </p:nvGraphicFramePr>
        <p:xfrm>
          <a:off x="251520" y="2328933"/>
          <a:ext cx="636587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53" imgW="431640" imgH="177480" progId="Equation.DSMT4">
                  <p:embed/>
                </p:oleObj>
              </mc:Choice>
              <mc:Fallback>
                <p:oleObj name="Equation" r:id="rId53" imgW="431640" imgH="17748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1520" y="2328933"/>
                        <a:ext cx="636587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112294"/>
              </p:ext>
            </p:extLst>
          </p:nvPr>
        </p:nvGraphicFramePr>
        <p:xfrm>
          <a:off x="1835696" y="3337045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54" imgW="419040" imgH="177480" progId="Equation.DSMT4">
                  <p:embed/>
                </p:oleObj>
              </mc:Choice>
              <mc:Fallback>
                <p:oleObj name="Equation" r:id="rId54" imgW="419040" imgH="17748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35696" y="3337045"/>
                        <a:ext cx="619125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767660"/>
              </p:ext>
            </p:extLst>
          </p:nvPr>
        </p:nvGraphicFramePr>
        <p:xfrm>
          <a:off x="911027" y="2276872"/>
          <a:ext cx="636637" cy="340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55" imgW="330120" imgH="177480" progId="Equation.DSMT4">
                  <p:embed/>
                </p:oleObj>
              </mc:Choice>
              <mc:Fallback>
                <p:oleObj name="Equation" r:id="rId55" imgW="330120" imgH="177480" progId="Equation.DSMT4">
                  <p:embed/>
                  <p:pic>
                    <p:nvPicPr>
                      <p:cNvPr id="84" name="Object 83"/>
                      <p:cNvPicPr/>
                      <p:nvPr/>
                    </p:nvPicPr>
                    <p:blipFill>
                      <a:blip r:embed="rId56"/>
                      <a:stretch>
                        <a:fillRect/>
                      </a:stretch>
                    </p:blipFill>
                    <p:spPr>
                      <a:xfrm>
                        <a:off x="911027" y="2276872"/>
                        <a:ext cx="636637" cy="340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046606"/>
              </p:ext>
            </p:extLst>
          </p:nvPr>
        </p:nvGraphicFramePr>
        <p:xfrm>
          <a:off x="2423195" y="1484784"/>
          <a:ext cx="636637" cy="340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57" imgW="330120" imgH="177480" progId="Equation.DSMT4">
                  <p:embed/>
                </p:oleObj>
              </mc:Choice>
              <mc:Fallback>
                <p:oleObj name="Equation" r:id="rId57" imgW="330120" imgH="177480" progId="Equation.DSMT4">
                  <p:embed/>
                  <p:pic>
                    <p:nvPicPr>
                      <p:cNvPr id="85" name="Object 84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2423195" y="1484784"/>
                        <a:ext cx="636637" cy="340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6" name="Straight Connector 85"/>
          <p:cNvCxnSpPr/>
          <p:nvPr/>
        </p:nvCxnSpPr>
        <p:spPr>
          <a:xfrm>
            <a:off x="3419872" y="1897029"/>
            <a:ext cx="0" cy="1296000"/>
          </a:xfrm>
          <a:prstGeom prst="line">
            <a:avLst/>
          </a:prstGeom>
          <a:ln w="3175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1547664" y="3193029"/>
            <a:ext cx="1872000" cy="0"/>
          </a:xfrm>
          <a:prstGeom prst="line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861167"/>
              </p:ext>
            </p:extLst>
          </p:nvPr>
        </p:nvGraphicFramePr>
        <p:xfrm>
          <a:off x="2483768" y="3284984"/>
          <a:ext cx="636637" cy="340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59" imgW="330120" imgH="177480" progId="Equation.DSMT4">
                  <p:embed/>
                </p:oleObj>
              </mc:Choice>
              <mc:Fallback>
                <p:oleObj name="Equation" r:id="rId59" imgW="330120" imgH="177480" progId="Equation.DSMT4">
                  <p:embed/>
                  <p:pic>
                    <p:nvPicPr>
                      <p:cNvPr id="88" name="Object 87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2483768" y="3284984"/>
                        <a:ext cx="636637" cy="340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895721"/>
              </p:ext>
            </p:extLst>
          </p:nvPr>
        </p:nvGraphicFramePr>
        <p:xfrm>
          <a:off x="3408437" y="2092962"/>
          <a:ext cx="636587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61" imgW="431640" imgH="177480" progId="Equation.DSMT4">
                  <p:embed/>
                </p:oleObj>
              </mc:Choice>
              <mc:Fallback>
                <p:oleObj name="Equation" r:id="rId61" imgW="431640" imgH="177480" progId="Equation.DSMT4">
                  <p:embed/>
                  <p:pic>
                    <p:nvPicPr>
                      <p:cNvPr id="89" name="Object 8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08437" y="2092962"/>
                        <a:ext cx="636587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851330"/>
              </p:ext>
            </p:extLst>
          </p:nvPr>
        </p:nvGraphicFramePr>
        <p:xfrm>
          <a:off x="4067944" y="2040901"/>
          <a:ext cx="636637" cy="340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62" imgW="330120" imgH="177480" progId="Equation.DSMT4">
                  <p:embed/>
                </p:oleObj>
              </mc:Choice>
              <mc:Fallback>
                <p:oleObj name="Equation" r:id="rId62" imgW="330120" imgH="177480" progId="Equation.DSMT4">
                  <p:embed/>
                  <p:pic>
                    <p:nvPicPr>
                      <p:cNvPr id="90" name="Object 89"/>
                      <p:cNvPicPr/>
                      <p:nvPr/>
                    </p:nvPicPr>
                    <p:blipFill>
                      <a:blip r:embed="rId63"/>
                      <a:stretch>
                        <a:fillRect/>
                      </a:stretch>
                    </p:blipFill>
                    <p:spPr>
                      <a:xfrm>
                        <a:off x="4067944" y="2040901"/>
                        <a:ext cx="636637" cy="340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605640"/>
              </p:ext>
            </p:extLst>
          </p:nvPr>
        </p:nvGraphicFramePr>
        <p:xfrm>
          <a:off x="1864643" y="1536845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64" imgW="419040" imgH="177480" progId="Equation.DSMT4">
                  <p:embed/>
                </p:oleObj>
              </mc:Choice>
              <mc:Fallback>
                <p:oleObj name="Equation" r:id="rId64" imgW="419040" imgH="177480" progId="Equation.DSMT4">
                  <p:embed/>
                  <p:pic>
                    <p:nvPicPr>
                      <p:cNvPr id="91" name="Object 90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64643" y="1536845"/>
                        <a:ext cx="619125" cy="26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285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-0.10868 -0.1166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34" y="-5833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-0.35173 0.0932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7" y="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90652E-6 L 0.10157 -0.23577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-11800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94678E-6 L -0.14722 -0.01967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1" y="-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2000"/>
                            </p:stCondLst>
                            <p:childTnLst>
                              <p:par>
                                <p:cTn id="3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13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0" dur="13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13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1" dur="13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0" grpId="1" animBg="1"/>
      <p:bldP spid="11" grpId="0" animBg="1"/>
      <p:bldP spid="11" grpId="1" animBg="1"/>
      <p:bldP spid="11" grpId="2" animBg="1"/>
      <p:bldP spid="12" grpId="0"/>
      <p:bldP spid="12" grpId="1"/>
      <p:bldP spid="15" grpId="0"/>
      <p:bldP spid="15" grpId="1"/>
      <p:bldP spid="19" grpId="0"/>
      <p:bldP spid="19" grpId="1"/>
      <p:bldP spid="21" grpId="0"/>
      <p:bldP spid="21" grpId="1"/>
      <p:bldP spid="22" grpId="0"/>
      <p:bldP spid="22" grpId="1"/>
      <p:bldP spid="27" grpId="0"/>
      <p:bldP spid="27" grpId="1"/>
      <p:bldP spid="36" grpId="0" animBg="1"/>
      <p:bldP spid="39" grpId="0"/>
      <p:bldP spid="40" grpId="0"/>
      <p:bldP spid="42" grpId="0"/>
      <p:bldP spid="43" grpId="0"/>
      <p:bldP spid="45" grpId="0"/>
      <p:bldP spid="57" grpId="0"/>
      <p:bldP spid="80" grpId="0" animBg="1"/>
      <p:bldP spid="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280920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Ex: Given the endpoints of each line, find the slope and the line equation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996662"/>
              </p:ext>
            </p:extLst>
          </p:nvPr>
        </p:nvGraphicFramePr>
        <p:xfrm>
          <a:off x="201613" y="1327150"/>
          <a:ext cx="24733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409400" imgH="253800" progId="Equation.DSMT4">
                  <p:embed/>
                </p:oleObj>
              </mc:Choice>
              <mc:Fallback>
                <p:oleObj name="Equation" r:id="rId4" imgW="1409400" imgH="2538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613" y="1327150"/>
                        <a:ext cx="2473325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230633"/>
              </p:ext>
            </p:extLst>
          </p:nvPr>
        </p:nvGraphicFramePr>
        <p:xfrm>
          <a:off x="4595837" y="1341438"/>
          <a:ext cx="27844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1587240" imgH="253800" progId="Equation.DSMT4">
                  <p:embed/>
                </p:oleObj>
              </mc:Choice>
              <mc:Fallback>
                <p:oleObj name="Equation" r:id="rId6" imgW="1587240" imgH="2538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95837" y="1341438"/>
                        <a:ext cx="2784475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675502"/>
              </p:ext>
            </p:extLst>
          </p:nvPr>
        </p:nvGraphicFramePr>
        <p:xfrm>
          <a:off x="251520" y="1916832"/>
          <a:ext cx="185578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977760" imgH="431640" progId="Equation.DSMT4">
                  <p:embed/>
                </p:oleObj>
              </mc:Choice>
              <mc:Fallback>
                <p:oleObj name="Equation" r:id="rId8" imgW="977760" imgH="431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916832"/>
                        <a:ext cx="185578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564252"/>
              </p:ext>
            </p:extLst>
          </p:nvPr>
        </p:nvGraphicFramePr>
        <p:xfrm>
          <a:off x="971600" y="2852936"/>
          <a:ext cx="12763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672840" imgH="419040" progId="Equation.DSMT4">
                  <p:embed/>
                </p:oleObj>
              </mc:Choice>
              <mc:Fallback>
                <p:oleObj name="Equation" r:id="rId10" imgW="672840" imgH="4190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852936"/>
                        <a:ext cx="12763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490465"/>
              </p:ext>
            </p:extLst>
          </p:nvPr>
        </p:nvGraphicFramePr>
        <p:xfrm>
          <a:off x="2314600" y="3092450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241200" imgH="177480" progId="Equation.DSMT4">
                  <p:embed/>
                </p:oleObj>
              </mc:Choice>
              <mc:Fallback>
                <p:oleObj name="Equation" r:id="rId12" imgW="241200" imgH="177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600" y="3092450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7504" y="3717032"/>
            <a:ext cx="4515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To find the line equation, keep x</a:t>
            </a:r>
            <a:r>
              <a:rPr lang="en-CA" baseline="-25000" dirty="0">
                <a:solidFill>
                  <a:srgbClr val="FF0000"/>
                </a:solidFill>
              </a:rPr>
              <a:t>1</a:t>
            </a:r>
            <a:r>
              <a:rPr lang="en-CA" dirty="0">
                <a:solidFill>
                  <a:srgbClr val="FF0000"/>
                </a:solidFill>
              </a:rPr>
              <a:t> and y</a:t>
            </a:r>
            <a:r>
              <a:rPr lang="en-CA" baseline="-25000" dirty="0">
                <a:solidFill>
                  <a:srgbClr val="FF0000"/>
                </a:solidFill>
              </a:rPr>
              <a:t>1</a:t>
            </a:r>
            <a:r>
              <a:rPr lang="en-CA" dirty="0">
                <a:solidFill>
                  <a:srgbClr val="FF0000"/>
                </a:solidFill>
              </a:rPr>
              <a:t>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as variable.  Change x</a:t>
            </a:r>
            <a:r>
              <a:rPr lang="en-CA" baseline="-25000" dirty="0">
                <a:solidFill>
                  <a:srgbClr val="FF0000"/>
                </a:solidFill>
              </a:rPr>
              <a:t>2</a:t>
            </a:r>
            <a:r>
              <a:rPr lang="en-CA" dirty="0">
                <a:solidFill>
                  <a:srgbClr val="FF0000"/>
                </a:solidFill>
              </a:rPr>
              <a:t> and y</a:t>
            </a:r>
            <a:r>
              <a:rPr lang="en-CA" baseline="-25000" dirty="0">
                <a:solidFill>
                  <a:srgbClr val="FF0000"/>
                </a:solidFill>
              </a:rPr>
              <a:t>2</a:t>
            </a:r>
            <a:r>
              <a:rPr lang="en-CA" dirty="0">
                <a:solidFill>
                  <a:srgbClr val="FF0000"/>
                </a:solidFill>
              </a:rPr>
              <a:t> as the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coordinates of either point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027582"/>
              </p:ext>
            </p:extLst>
          </p:nvPr>
        </p:nvGraphicFramePr>
        <p:xfrm>
          <a:off x="294110" y="4773265"/>
          <a:ext cx="132556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698400" imgH="431640" progId="Equation.DSMT4">
                  <p:embed/>
                </p:oleObj>
              </mc:Choice>
              <mc:Fallback>
                <p:oleObj name="Equation" r:id="rId14" imgW="698400" imgH="43164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10" y="4773265"/>
                        <a:ext cx="1325562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796946"/>
              </p:ext>
            </p:extLst>
          </p:nvPr>
        </p:nvGraphicFramePr>
        <p:xfrm>
          <a:off x="294109" y="4701828"/>
          <a:ext cx="1325563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698400" imgH="469800" progId="Equation.DSMT4">
                  <p:embed/>
                </p:oleObj>
              </mc:Choice>
              <mc:Fallback>
                <p:oleObj name="Equation" r:id="rId16" imgW="698400" imgH="4698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09" y="4701828"/>
                        <a:ext cx="1325563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296611"/>
              </p:ext>
            </p:extLst>
          </p:nvPr>
        </p:nvGraphicFramePr>
        <p:xfrm>
          <a:off x="827584" y="4797152"/>
          <a:ext cx="23971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126720" imgH="177480" progId="Equation.DSMT4">
                  <p:embed/>
                </p:oleObj>
              </mc:Choice>
              <mc:Fallback>
                <p:oleObj name="Equation" r:id="rId18" imgW="126720" imgH="17748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797152"/>
                        <a:ext cx="23971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992984"/>
              </p:ext>
            </p:extLst>
          </p:nvPr>
        </p:nvGraphicFramePr>
        <p:xfrm>
          <a:off x="827584" y="5218434"/>
          <a:ext cx="2159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218434"/>
                        <a:ext cx="2159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75338"/>
              </p:ext>
            </p:extLst>
          </p:nvPr>
        </p:nvGraphicFramePr>
        <p:xfrm>
          <a:off x="2454349" y="4701828"/>
          <a:ext cx="1325563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698400" imgH="469800" progId="Equation.DSMT4">
                  <p:embed/>
                </p:oleObj>
              </mc:Choice>
              <mc:Fallback>
                <p:oleObj name="Equation" r:id="rId22" imgW="698400" imgH="4698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349" y="4701828"/>
                        <a:ext cx="1325563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712641"/>
              </p:ext>
            </p:extLst>
          </p:nvPr>
        </p:nvGraphicFramePr>
        <p:xfrm>
          <a:off x="2915816" y="4797152"/>
          <a:ext cx="38417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3" imgW="203040" imgH="164880" progId="Equation.DSMT4">
                  <p:embed/>
                </p:oleObj>
              </mc:Choice>
              <mc:Fallback>
                <p:oleObj name="Equation" r:id="rId23" imgW="203040" imgH="1648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797152"/>
                        <a:ext cx="384175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141521"/>
              </p:ext>
            </p:extLst>
          </p:nvPr>
        </p:nvGraphicFramePr>
        <p:xfrm>
          <a:off x="3011488" y="5229225"/>
          <a:ext cx="1682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5" imgW="88560" imgH="164880" progId="Equation.DSMT4">
                  <p:embed/>
                </p:oleObj>
              </mc:Choice>
              <mc:Fallback>
                <p:oleObj name="Equation" r:id="rId25" imgW="88560" imgH="1648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5229225"/>
                        <a:ext cx="1682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191656"/>
              </p:ext>
            </p:extLst>
          </p:nvPr>
        </p:nvGraphicFramePr>
        <p:xfrm>
          <a:off x="180975" y="5685879"/>
          <a:ext cx="18557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7" imgW="977760" imgH="253800" progId="Equation.DSMT4">
                  <p:embed/>
                </p:oleObj>
              </mc:Choice>
              <mc:Fallback>
                <p:oleObj name="Equation" r:id="rId27" imgW="97776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5685879"/>
                        <a:ext cx="185578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454004"/>
              </p:ext>
            </p:extLst>
          </p:nvPr>
        </p:nvGraphicFramePr>
        <p:xfrm>
          <a:off x="605383" y="6237312"/>
          <a:ext cx="12303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29" imgW="647640" imgH="203040" progId="Equation.DSMT4">
                  <p:embed/>
                </p:oleObj>
              </mc:Choice>
              <mc:Fallback>
                <p:oleObj name="Equation" r:id="rId29" imgW="647640" imgH="2030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83" y="6237312"/>
                        <a:ext cx="12303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02240"/>
              </p:ext>
            </p:extLst>
          </p:nvPr>
        </p:nvGraphicFramePr>
        <p:xfrm>
          <a:off x="2483768" y="5661025"/>
          <a:ext cx="18303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1" imgW="965160" imgH="253800" progId="Equation.DSMT4">
                  <p:embed/>
                </p:oleObj>
              </mc:Choice>
              <mc:Fallback>
                <p:oleObj name="Equation" r:id="rId31" imgW="965160" imgH="25380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661025"/>
                        <a:ext cx="1830387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758423"/>
              </p:ext>
            </p:extLst>
          </p:nvPr>
        </p:nvGraphicFramePr>
        <p:xfrm>
          <a:off x="2911227" y="6165304"/>
          <a:ext cx="12287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3" imgW="647640" imgH="203040" progId="Equation.DSMT4">
                  <p:embed/>
                </p:oleObj>
              </mc:Choice>
              <mc:Fallback>
                <p:oleObj name="Equation" r:id="rId33" imgW="647640" imgH="20304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227" y="6165304"/>
                        <a:ext cx="12287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787866"/>
              </p:ext>
            </p:extLst>
          </p:nvPr>
        </p:nvGraphicFramePr>
        <p:xfrm>
          <a:off x="4139952" y="1916832"/>
          <a:ext cx="185578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5" imgW="977760" imgH="431640" progId="Equation.DSMT4">
                  <p:embed/>
                </p:oleObj>
              </mc:Choice>
              <mc:Fallback>
                <p:oleObj name="Equation" r:id="rId35" imgW="977760" imgH="43164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916832"/>
                        <a:ext cx="185578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199243"/>
              </p:ext>
            </p:extLst>
          </p:nvPr>
        </p:nvGraphicFramePr>
        <p:xfrm>
          <a:off x="6063644" y="1916832"/>
          <a:ext cx="12763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6" imgW="672840" imgH="419040" progId="Equation.DSMT4">
                  <p:embed/>
                </p:oleObj>
              </mc:Choice>
              <mc:Fallback>
                <p:oleObj name="Equation" r:id="rId36" imgW="672840" imgH="4190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3644" y="1916832"/>
                        <a:ext cx="12763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973025"/>
              </p:ext>
            </p:extLst>
          </p:nvPr>
        </p:nvGraphicFramePr>
        <p:xfrm>
          <a:off x="7396163" y="1964382"/>
          <a:ext cx="674687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38" imgW="355320" imgH="393480" progId="Equation.DSMT4">
                  <p:embed/>
                </p:oleObj>
              </mc:Choice>
              <mc:Fallback>
                <p:oleObj name="Equation" r:id="rId38" imgW="355320" imgH="39348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6163" y="1964382"/>
                        <a:ext cx="674687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220072" y="2793702"/>
            <a:ext cx="31662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Keep x</a:t>
            </a:r>
            <a:r>
              <a:rPr lang="en-CA" baseline="-25000" dirty="0">
                <a:solidFill>
                  <a:srgbClr val="FF0000"/>
                </a:solidFill>
              </a:rPr>
              <a:t>1</a:t>
            </a:r>
            <a:r>
              <a:rPr lang="en-CA" dirty="0">
                <a:solidFill>
                  <a:srgbClr val="FF0000"/>
                </a:solidFill>
              </a:rPr>
              <a:t> and y</a:t>
            </a:r>
            <a:r>
              <a:rPr lang="en-CA" baseline="-25000" dirty="0">
                <a:solidFill>
                  <a:srgbClr val="FF0000"/>
                </a:solidFill>
              </a:rPr>
              <a:t>1</a:t>
            </a:r>
            <a:r>
              <a:rPr lang="en-CA" dirty="0">
                <a:solidFill>
                  <a:srgbClr val="FF0000"/>
                </a:solidFill>
              </a:rPr>
              <a:t> as variable. 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Change x</a:t>
            </a:r>
            <a:r>
              <a:rPr lang="en-CA" baseline="-25000" dirty="0">
                <a:solidFill>
                  <a:srgbClr val="FF0000"/>
                </a:solidFill>
              </a:rPr>
              <a:t>2</a:t>
            </a:r>
            <a:r>
              <a:rPr lang="en-CA" dirty="0">
                <a:solidFill>
                  <a:srgbClr val="FF0000"/>
                </a:solidFill>
              </a:rPr>
              <a:t> and y</a:t>
            </a:r>
            <a:r>
              <a:rPr lang="en-CA" baseline="-25000" dirty="0">
                <a:solidFill>
                  <a:srgbClr val="FF0000"/>
                </a:solidFill>
              </a:rPr>
              <a:t>2</a:t>
            </a:r>
            <a:r>
              <a:rPr lang="en-CA" dirty="0">
                <a:solidFill>
                  <a:srgbClr val="FF0000"/>
                </a:solidFill>
              </a:rPr>
              <a:t> as the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coordinates of either point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382320"/>
              </p:ext>
            </p:extLst>
          </p:nvPr>
        </p:nvGraphicFramePr>
        <p:xfrm>
          <a:off x="4860032" y="3789040"/>
          <a:ext cx="17113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40" imgW="901440" imgH="431640" progId="Equation.DSMT4">
                  <p:embed/>
                </p:oleObj>
              </mc:Choice>
              <mc:Fallback>
                <p:oleObj name="Equation" r:id="rId40" imgW="901440" imgH="43164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789040"/>
                        <a:ext cx="17113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637289"/>
              </p:ext>
            </p:extLst>
          </p:nvPr>
        </p:nvGraphicFramePr>
        <p:xfrm>
          <a:off x="4860032" y="3717032"/>
          <a:ext cx="17113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2" imgW="901440" imgH="469800" progId="Equation.DSMT4">
                  <p:embed/>
                </p:oleObj>
              </mc:Choice>
              <mc:Fallback>
                <p:oleObj name="Equation" r:id="rId42" imgW="901440" imgH="469800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717032"/>
                        <a:ext cx="17113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867066"/>
              </p:ext>
            </p:extLst>
          </p:nvPr>
        </p:nvGraphicFramePr>
        <p:xfrm>
          <a:off x="5384800" y="3789040"/>
          <a:ext cx="23971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44" imgW="126720" imgH="164880" progId="Equation.DSMT4">
                  <p:embed/>
                </p:oleObj>
              </mc:Choice>
              <mc:Fallback>
                <p:oleObj name="Equation" r:id="rId44" imgW="126720" imgH="16488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3789040"/>
                        <a:ext cx="239713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543729"/>
              </p:ext>
            </p:extLst>
          </p:nvPr>
        </p:nvGraphicFramePr>
        <p:xfrm>
          <a:off x="5339953" y="4172570"/>
          <a:ext cx="3841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46" imgW="203040" imgH="177480" progId="Equation.DSMT4">
                  <p:embed/>
                </p:oleObj>
              </mc:Choice>
              <mc:Fallback>
                <p:oleObj name="Equation" r:id="rId46" imgW="203040" imgH="17748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9953" y="4172570"/>
                        <a:ext cx="3841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415921"/>
              </p:ext>
            </p:extLst>
          </p:nvPr>
        </p:nvGraphicFramePr>
        <p:xfrm>
          <a:off x="7020272" y="3743325"/>
          <a:ext cx="17113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48" imgW="901440" imgH="469800" progId="Equation.DSMT4">
                  <p:embed/>
                </p:oleObj>
              </mc:Choice>
              <mc:Fallback>
                <p:oleObj name="Equation" r:id="rId48" imgW="901440" imgH="4698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3743325"/>
                        <a:ext cx="17113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03262"/>
              </p:ext>
            </p:extLst>
          </p:nvPr>
        </p:nvGraphicFramePr>
        <p:xfrm>
          <a:off x="7500193" y="3827463"/>
          <a:ext cx="3841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50" imgW="203040" imgH="177480" progId="Equation.DSMT4">
                  <p:embed/>
                </p:oleObj>
              </mc:Choice>
              <mc:Fallback>
                <p:oleObj name="Equation" r:id="rId50" imgW="203040" imgH="17748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193" y="3827463"/>
                        <a:ext cx="3841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294973"/>
              </p:ext>
            </p:extLst>
          </p:nvPr>
        </p:nvGraphicFramePr>
        <p:xfrm>
          <a:off x="7568516" y="4270573"/>
          <a:ext cx="1682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2" imgW="88560" imgH="164880" progId="Equation.DSMT4">
                  <p:embed/>
                </p:oleObj>
              </mc:Choice>
              <mc:Fallback>
                <p:oleObj name="Equation" r:id="rId52" imgW="88560" imgH="16488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8516" y="4270573"/>
                        <a:ext cx="1682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996536"/>
              </p:ext>
            </p:extLst>
          </p:nvPr>
        </p:nvGraphicFramePr>
        <p:xfrm>
          <a:off x="4572000" y="4630266"/>
          <a:ext cx="21209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53" imgW="1117440" imgH="393480" progId="Equation.DSMT4">
                  <p:embed/>
                </p:oleObj>
              </mc:Choice>
              <mc:Fallback>
                <p:oleObj name="Equation" r:id="rId53" imgW="1117440" imgH="393480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30266"/>
                        <a:ext cx="21209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630537"/>
              </p:ext>
            </p:extLst>
          </p:nvPr>
        </p:nvGraphicFramePr>
        <p:xfrm>
          <a:off x="4716016" y="5373216"/>
          <a:ext cx="1665287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55" imgW="876240" imgH="393480" progId="Equation.DSMT4">
                  <p:embed/>
                </p:oleObj>
              </mc:Choice>
              <mc:Fallback>
                <p:oleObj name="Equation" r:id="rId55" imgW="876240" imgH="39348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373216"/>
                        <a:ext cx="1665287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17758"/>
              </p:ext>
            </p:extLst>
          </p:nvPr>
        </p:nvGraphicFramePr>
        <p:xfrm>
          <a:off x="6876256" y="4797152"/>
          <a:ext cx="219233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57" imgW="1155600" imgH="253800" progId="Equation.DSMT4">
                  <p:embed/>
                </p:oleObj>
              </mc:Choice>
              <mc:Fallback>
                <p:oleObj name="Equation" r:id="rId57" imgW="1155600" imgH="25380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4797152"/>
                        <a:ext cx="2192337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133784"/>
              </p:ext>
            </p:extLst>
          </p:nvPr>
        </p:nvGraphicFramePr>
        <p:xfrm>
          <a:off x="7085905" y="5493097"/>
          <a:ext cx="18065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59" imgW="952200" imgH="203040" progId="Equation.DSMT4">
                  <p:embed/>
                </p:oleObj>
              </mc:Choice>
              <mc:Fallback>
                <p:oleObj name="Equation" r:id="rId59" imgW="952200" imgH="20304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5905" y="5493097"/>
                        <a:ext cx="18065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411156"/>
              </p:ext>
            </p:extLst>
          </p:nvPr>
        </p:nvGraphicFramePr>
        <p:xfrm>
          <a:off x="8097589" y="1964383"/>
          <a:ext cx="6508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61" imgW="342720" imgH="393480" progId="Equation.DSMT4">
                  <p:embed/>
                </p:oleObj>
              </mc:Choice>
              <mc:Fallback>
                <p:oleObj name="Equation" r:id="rId61" imgW="342720" imgH="39348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7589" y="1964383"/>
                        <a:ext cx="650875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40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Applications of Slopes and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3164" y="764704"/>
            <a:ext cx="8471284" cy="1656184"/>
          </a:xfrm>
        </p:spPr>
        <p:txBody>
          <a:bodyPr>
            <a:normAutofit/>
          </a:bodyPr>
          <a:lstStyle/>
          <a:p>
            <a:r>
              <a:rPr lang="en-CA" sz="2200" dirty="0"/>
              <a:t>Slopes are often used to represent the rate of change</a:t>
            </a:r>
          </a:p>
          <a:p>
            <a:r>
              <a:rPr lang="en-CA" sz="2200" dirty="0" err="1"/>
              <a:t>Ie</a:t>
            </a:r>
            <a:r>
              <a:rPr lang="en-CA" sz="2200" dirty="0"/>
              <a:t>: How fast something is increasing or decreasing, cost per person, speed – meters per </a:t>
            </a:r>
            <a:r>
              <a:rPr lang="en-CA" sz="2200" dirty="0" err="1"/>
              <a:t>secdon</a:t>
            </a:r>
            <a:r>
              <a:rPr lang="en-CA" sz="2200" dirty="0"/>
              <a:t>, salaries: dollars per hour </a:t>
            </a:r>
          </a:p>
          <a:p>
            <a:endParaRPr lang="en-CA" sz="2200" dirty="0"/>
          </a:p>
          <a:p>
            <a:endParaRPr lang="en-CA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3165" y="806469"/>
            <a:ext cx="8615300" cy="1110363"/>
          </a:xfrm>
          <a:prstGeom prst="rect">
            <a:avLst/>
          </a:prstGeom>
          <a:solidFill>
            <a:schemeClr val="bg1"/>
          </a:solidFill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CA" sz="2200" dirty="0"/>
              <a:t>Ex: The Following graph shows Jack’s bank account balance . Use the Graph to Answer the following questions:</a:t>
            </a:r>
            <a:br>
              <a:rPr lang="en-CA" sz="2200" dirty="0"/>
            </a:br>
            <a:endParaRPr lang="en-CA" sz="2200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520601" y="2060848"/>
            <a:ext cx="5954712" cy="4533900"/>
            <a:chOff x="-645" y="480"/>
            <a:chExt cx="6597" cy="3400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-192" y="486"/>
              <a:ext cx="6144" cy="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-186" y="492"/>
              <a:ext cx="6132" cy="3210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492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49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94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954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139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1404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1854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1860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310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2316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2760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2766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3216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3222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3666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3672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4122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412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4572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457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502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5034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547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5484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-180" y="3354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-180" y="3360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-180" y="3036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-180" y="3042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-180" y="2718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-180" y="2724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-180" y="2400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-180" y="2406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-180" y="2082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-180" y="2088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-180" y="1764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-180" y="1770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-180" y="1446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-180" y="1452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-180" y="1128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-180" y="1134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-180" y="810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-180" y="816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-180" y="3666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-180" y="3672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>
              <a:off x="-180" y="3678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-180" y="3684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5820" y="3486"/>
              <a:ext cx="10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5880" y="3624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V="1">
              <a:off x="36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 flipV="1">
              <a:off x="42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 flipV="1">
              <a:off x="48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 flipV="1">
              <a:off x="54" y="492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120" y="480"/>
              <a:ext cx="10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-6" y="498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"/>
                <a:gd name="T13" fmla="*/ 0 h 54"/>
                <a:gd name="T14" fmla="*/ 108 w 10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-155" y="371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Jan</a:t>
              </a:r>
              <a:endParaRPr lang="en-US" alt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498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323" y="370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Feb</a:t>
              </a:r>
              <a:endParaRPr lang="en-US" altLang="en-US"/>
            </a:p>
          </p:txBody>
        </p:sp>
        <p:sp>
          <p:nvSpPr>
            <p:cNvPr id="65" name="Line 65"/>
            <p:cNvSpPr>
              <a:spLocks noChangeShapeType="1"/>
            </p:cNvSpPr>
            <p:nvPr/>
          </p:nvSpPr>
          <p:spPr bwMode="auto">
            <a:xfrm>
              <a:off x="954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779" y="370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Mar</a:t>
              </a:r>
              <a:endParaRPr lang="en-US" altLang="en-US"/>
            </a:p>
          </p:txBody>
        </p:sp>
        <p:sp>
          <p:nvSpPr>
            <p:cNvPr id="67" name="Line 67"/>
            <p:cNvSpPr>
              <a:spLocks noChangeShapeType="1"/>
            </p:cNvSpPr>
            <p:nvPr/>
          </p:nvSpPr>
          <p:spPr bwMode="auto">
            <a:xfrm>
              <a:off x="1404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1244" y="369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Apr</a:t>
              </a:r>
              <a:endParaRPr lang="en-US" altLang="en-US"/>
            </a:p>
          </p:txBody>
        </p:sp>
        <p:sp>
          <p:nvSpPr>
            <p:cNvPr id="69" name="Line 69"/>
            <p:cNvSpPr>
              <a:spLocks noChangeShapeType="1"/>
            </p:cNvSpPr>
            <p:nvPr/>
          </p:nvSpPr>
          <p:spPr bwMode="auto">
            <a:xfrm>
              <a:off x="1860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1669" y="368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May</a:t>
              </a:r>
              <a:endParaRPr lang="en-US" altLang="en-US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2316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2156" y="368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Jun</a:t>
              </a:r>
              <a:endParaRPr lang="en-US" altLang="en-US"/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>
              <a:off x="2766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2591" y="368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Jul</a:t>
              </a:r>
              <a:endParaRPr lang="en-US" alt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3222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3077" y="368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Aug</a:t>
              </a:r>
              <a:endParaRPr lang="en-US" altLang="en-US"/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3672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497" y="368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Sep</a:t>
              </a:r>
              <a:endParaRPr lang="en-US" altLang="en-US"/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>
              <a:off x="4128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3968" y="368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Oct</a:t>
              </a:r>
              <a:endParaRPr lang="en-US" altLang="en-US"/>
            </a:p>
          </p:txBody>
        </p:sp>
        <p:sp>
          <p:nvSpPr>
            <p:cNvPr id="81" name="Line 81"/>
            <p:cNvSpPr>
              <a:spLocks noChangeShapeType="1"/>
            </p:cNvSpPr>
            <p:nvPr/>
          </p:nvSpPr>
          <p:spPr bwMode="auto">
            <a:xfrm>
              <a:off x="4578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Rectangle 82"/>
            <p:cNvSpPr>
              <a:spLocks noChangeArrowheads="1"/>
            </p:cNvSpPr>
            <p:nvPr/>
          </p:nvSpPr>
          <p:spPr bwMode="auto">
            <a:xfrm>
              <a:off x="4427" y="3688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Nov</a:t>
              </a:r>
              <a:endParaRPr lang="en-US" altLang="en-US"/>
            </a:p>
          </p:txBody>
        </p:sp>
        <p:sp>
          <p:nvSpPr>
            <p:cNvPr id="83" name="Line 83"/>
            <p:cNvSpPr>
              <a:spLocks noChangeShapeType="1"/>
            </p:cNvSpPr>
            <p:nvPr/>
          </p:nvSpPr>
          <p:spPr bwMode="auto">
            <a:xfrm>
              <a:off x="5034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4" name="Rectangle 84"/>
            <p:cNvSpPr>
              <a:spLocks noChangeArrowheads="1"/>
            </p:cNvSpPr>
            <p:nvPr/>
          </p:nvSpPr>
          <p:spPr bwMode="auto">
            <a:xfrm>
              <a:off x="4883" y="3677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Dec</a:t>
              </a:r>
              <a:endParaRPr lang="en-US" altLang="en-US"/>
            </a:p>
          </p:txBody>
        </p:sp>
        <p:sp>
          <p:nvSpPr>
            <p:cNvPr id="85" name="Line 85"/>
            <p:cNvSpPr>
              <a:spLocks noChangeShapeType="1"/>
            </p:cNvSpPr>
            <p:nvPr/>
          </p:nvSpPr>
          <p:spPr bwMode="auto">
            <a:xfrm>
              <a:off x="5484" y="3642"/>
              <a:ext cx="1" cy="78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Rectangle 86"/>
            <p:cNvSpPr>
              <a:spLocks noChangeArrowheads="1"/>
            </p:cNvSpPr>
            <p:nvPr/>
          </p:nvSpPr>
          <p:spPr bwMode="auto">
            <a:xfrm>
              <a:off x="5318" y="3677"/>
              <a:ext cx="3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Jan</a:t>
              </a:r>
              <a:endParaRPr lang="en-US" altLang="en-US"/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-645" y="3269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200</a:t>
              </a:r>
              <a:endParaRPr lang="en-US" altLang="en-US"/>
            </a:p>
          </p:txBody>
        </p:sp>
        <p:sp>
          <p:nvSpPr>
            <p:cNvPr id="88" name="Line 88"/>
            <p:cNvSpPr>
              <a:spLocks noChangeShapeType="1"/>
            </p:cNvSpPr>
            <p:nvPr/>
          </p:nvSpPr>
          <p:spPr bwMode="auto">
            <a:xfrm>
              <a:off x="12" y="3360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-645" y="2951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400</a:t>
              </a:r>
              <a:endParaRPr lang="en-US" altLang="en-US"/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>
              <a:off x="12" y="3042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-645" y="2633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600</a:t>
              </a:r>
              <a:endParaRPr lang="en-US" altLang="en-US"/>
            </a:p>
          </p:txBody>
        </p:sp>
        <p:sp>
          <p:nvSpPr>
            <p:cNvPr id="92" name="Line 92"/>
            <p:cNvSpPr>
              <a:spLocks noChangeShapeType="1"/>
            </p:cNvSpPr>
            <p:nvPr/>
          </p:nvSpPr>
          <p:spPr bwMode="auto">
            <a:xfrm>
              <a:off x="12" y="2724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Rectangle 93"/>
            <p:cNvSpPr>
              <a:spLocks noChangeArrowheads="1"/>
            </p:cNvSpPr>
            <p:nvPr/>
          </p:nvSpPr>
          <p:spPr bwMode="auto">
            <a:xfrm>
              <a:off x="-645" y="231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800</a:t>
              </a:r>
              <a:endParaRPr lang="en-US" altLang="en-US"/>
            </a:p>
          </p:txBody>
        </p:sp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12" y="2406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-645" y="1997"/>
              <a:ext cx="3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1000</a:t>
              </a:r>
              <a:endParaRPr lang="en-US" altLang="en-US"/>
            </a:p>
          </p:txBody>
        </p:sp>
        <p:sp>
          <p:nvSpPr>
            <p:cNvPr id="96" name="Line 96"/>
            <p:cNvSpPr>
              <a:spLocks noChangeShapeType="1"/>
            </p:cNvSpPr>
            <p:nvPr/>
          </p:nvSpPr>
          <p:spPr bwMode="auto">
            <a:xfrm>
              <a:off x="12" y="2088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Rectangle 97"/>
            <p:cNvSpPr>
              <a:spLocks noChangeArrowheads="1"/>
            </p:cNvSpPr>
            <p:nvPr/>
          </p:nvSpPr>
          <p:spPr bwMode="auto">
            <a:xfrm>
              <a:off x="-645" y="1679"/>
              <a:ext cx="3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1200</a:t>
              </a:r>
              <a:endParaRPr lang="en-US" altLang="en-US"/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>
              <a:off x="12" y="1770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9" name="Rectangle 99"/>
            <p:cNvSpPr>
              <a:spLocks noChangeArrowheads="1"/>
            </p:cNvSpPr>
            <p:nvPr/>
          </p:nvSpPr>
          <p:spPr bwMode="auto">
            <a:xfrm>
              <a:off x="-645" y="1361"/>
              <a:ext cx="3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1400</a:t>
              </a:r>
              <a:endParaRPr lang="en-US" altLang="en-US"/>
            </a:p>
          </p:txBody>
        </p:sp>
        <p:sp>
          <p:nvSpPr>
            <p:cNvPr id="100" name="Line 100"/>
            <p:cNvSpPr>
              <a:spLocks noChangeShapeType="1"/>
            </p:cNvSpPr>
            <p:nvPr/>
          </p:nvSpPr>
          <p:spPr bwMode="auto">
            <a:xfrm>
              <a:off x="12" y="1452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1" name="Rectangle 101"/>
            <p:cNvSpPr>
              <a:spLocks noChangeArrowheads="1"/>
            </p:cNvSpPr>
            <p:nvPr/>
          </p:nvSpPr>
          <p:spPr bwMode="auto">
            <a:xfrm>
              <a:off x="-645" y="1043"/>
              <a:ext cx="3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1600</a:t>
              </a:r>
              <a:endParaRPr lang="en-US" altLang="en-US"/>
            </a:p>
          </p:txBody>
        </p:sp>
        <p:sp>
          <p:nvSpPr>
            <p:cNvPr id="102" name="Line 102"/>
            <p:cNvSpPr>
              <a:spLocks noChangeShapeType="1"/>
            </p:cNvSpPr>
            <p:nvPr/>
          </p:nvSpPr>
          <p:spPr bwMode="auto">
            <a:xfrm>
              <a:off x="12" y="1134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3" name="Rectangle 103"/>
            <p:cNvSpPr>
              <a:spLocks noChangeArrowheads="1"/>
            </p:cNvSpPr>
            <p:nvPr/>
          </p:nvSpPr>
          <p:spPr bwMode="auto">
            <a:xfrm>
              <a:off x="-645" y="725"/>
              <a:ext cx="3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1800</a:t>
              </a:r>
              <a:endParaRPr lang="en-US" altLang="en-US"/>
            </a:p>
          </p:txBody>
        </p:sp>
        <p:sp>
          <p:nvSpPr>
            <p:cNvPr id="104" name="Line 104"/>
            <p:cNvSpPr>
              <a:spLocks noChangeShapeType="1"/>
            </p:cNvSpPr>
            <p:nvPr/>
          </p:nvSpPr>
          <p:spPr bwMode="auto">
            <a:xfrm>
              <a:off x="12" y="816"/>
              <a:ext cx="78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aphicFrame>
        <p:nvGraphicFramePr>
          <p:cNvPr id="105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868828"/>
              </p:ext>
            </p:extLst>
          </p:nvPr>
        </p:nvGraphicFramePr>
        <p:xfrm>
          <a:off x="3243163" y="6489973"/>
          <a:ext cx="8985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482400" imgH="190440" progId="Equation.DSMT4">
                  <p:embed/>
                </p:oleObj>
              </mc:Choice>
              <mc:Fallback>
                <p:oleObj name="Equation" r:id="rId4" imgW="482400" imgH="190440" progId="Equation.DSMT4">
                  <p:embed/>
                  <p:pic>
                    <p:nvPicPr>
                      <p:cNvPr id="105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163" y="6489973"/>
                        <a:ext cx="898525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Rectangle 105"/>
          <p:cNvSpPr/>
          <p:nvPr/>
        </p:nvSpPr>
        <p:spPr>
          <a:xfrm>
            <a:off x="1150838" y="3321323"/>
            <a:ext cx="560388" cy="65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7" name="Rectangle 106"/>
          <p:cNvSpPr/>
          <p:nvPr/>
        </p:nvSpPr>
        <p:spPr>
          <a:xfrm rot="4803385">
            <a:off x="1381026" y="3721372"/>
            <a:ext cx="889000" cy="5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8" name="Rectangle 107"/>
          <p:cNvSpPr/>
          <p:nvPr/>
        </p:nvSpPr>
        <p:spPr>
          <a:xfrm>
            <a:off x="1890613" y="4176985"/>
            <a:ext cx="476250" cy="68263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9" name="Rectangle 108"/>
          <p:cNvSpPr/>
          <p:nvPr/>
        </p:nvSpPr>
        <p:spPr>
          <a:xfrm rot="4803385">
            <a:off x="1669951" y="5007248"/>
            <a:ext cx="1719262" cy="492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0" name="Rectangle 109"/>
          <p:cNvSpPr/>
          <p:nvPr/>
        </p:nvSpPr>
        <p:spPr>
          <a:xfrm>
            <a:off x="2698651" y="5850210"/>
            <a:ext cx="47625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1" name="Rectangle 110"/>
          <p:cNvSpPr/>
          <p:nvPr/>
        </p:nvSpPr>
        <p:spPr>
          <a:xfrm rot="17726859">
            <a:off x="2670870" y="5020741"/>
            <a:ext cx="1900238" cy="5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2" name="Rectangle 111"/>
          <p:cNvSpPr/>
          <p:nvPr/>
        </p:nvSpPr>
        <p:spPr>
          <a:xfrm rot="3837651">
            <a:off x="3767038" y="4588148"/>
            <a:ext cx="900113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3" name="Rectangle 112"/>
          <p:cNvSpPr/>
          <p:nvPr/>
        </p:nvSpPr>
        <p:spPr>
          <a:xfrm>
            <a:off x="4403626" y="5010423"/>
            <a:ext cx="460375" cy="68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4" name="Rectangle 113"/>
          <p:cNvSpPr/>
          <p:nvPr/>
        </p:nvSpPr>
        <p:spPr>
          <a:xfrm rot="16200000">
            <a:off x="3775769" y="3957117"/>
            <a:ext cx="2143125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5" name="Rectangle 114"/>
          <p:cNvSpPr/>
          <p:nvPr/>
        </p:nvSpPr>
        <p:spPr>
          <a:xfrm>
            <a:off x="4816376" y="2891110"/>
            <a:ext cx="36195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6" name="Rectangle 115"/>
          <p:cNvSpPr/>
          <p:nvPr/>
        </p:nvSpPr>
        <p:spPr>
          <a:xfrm rot="5048455">
            <a:off x="4762400" y="3319736"/>
            <a:ext cx="900113" cy="68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7" name="Rectangle 116"/>
          <p:cNvSpPr/>
          <p:nvPr/>
        </p:nvSpPr>
        <p:spPr>
          <a:xfrm>
            <a:off x="5254526" y="3740423"/>
            <a:ext cx="606425" cy="68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8" name="Rectangle 117"/>
          <p:cNvSpPr/>
          <p:nvPr/>
        </p:nvSpPr>
        <p:spPr>
          <a:xfrm rot="5178735">
            <a:off x="4727476" y="4926285"/>
            <a:ext cx="2408238" cy="52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9" name="Rectangle 118"/>
          <p:cNvSpPr/>
          <p:nvPr/>
        </p:nvSpPr>
        <p:spPr>
          <a:xfrm>
            <a:off x="5980013" y="6115323"/>
            <a:ext cx="508000" cy="57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1446251" y="2868283"/>
            <a:ext cx="1719262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/>
              <a:t>Valentines Day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4746942" y="5160675"/>
            <a:ext cx="1287462" cy="647700"/>
          </a:xfrm>
          <a:prstGeom prst="rect">
            <a:avLst/>
          </a:prstGeom>
          <a:solidFill>
            <a:schemeClr val="bg1">
              <a:alpha val="46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/>
              <a:t>Christmas </a:t>
            </a:r>
            <a:br>
              <a:rPr lang="en-CA" altLang="en-US" dirty="0"/>
            </a:br>
            <a:r>
              <a:rPr lang="en-CA" altLang="en-US" dirty="0"/>
              <a:t>Shopping</a:t>
            </a: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3452823" y="3001823"/>
            <a:ext cx="1312862" cy="646113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Dad gives </a:t>
            </a:r>
            <a:br>
              <a:rPr lang="en-CA" altLang="en-US"/>
            </a:br>
            <a:r>
              <a:rPr lang="en-CA" altLang="en-US"/>
              <a:t>him money</a:t>
            </a: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5244876" y="2454041"/>
            <a:ext cx="1296034" cy="646112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/>
              <a:t>Halloween</a:t>
            </a:r>
            <a:br>
              <a:rPr lang="en-CA" altLang="en-US" dirty="0"/>
            </a:br>
            <a:r>
              <a:rPr lang="en-CA" altLang="en-US" dirty="0"/>
              <a:t>Fireworks</a:t>
            </a:r>
          </a:p>
        </p:txBody>
      </p: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1254026" y="5385073"/>
            <a:ext cx="1287462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Spends on</a:t>
            </a:r>
            <a:br>
              <a:rPr lang="en-CA" altLang="en-US"/>
            </a:br>
            <a:r>
              <a:rPr lang="en-CA" altLang="en-US"/>
              <a:t>his G.F.</a:t>
            </a: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3398738" y="5359673"/>
            <a:ext cx="10795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Works in</a:t>
            </a:r>
            <a:br>
              <a:rPr lang="en-CA" altLang="en-US"/>
            </a:br>
            <a:r>
              <a:rPr lang="en-CA" altLang="en-US"/>
              <a:t>Summer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5496" y="3276049"/>
            <a:ext cx="553998" cy="158312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CA" sz="2400" dirty="0">
                <a:latin typeface="Arial" charset="0"/>
              </a:rPr>
              <a:t>Balance($)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6546578" y="1830936"/>
            <a:ext cx="2160130" cy="646331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/>
              <a:t>Q: When did he spend the most $?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6516216" y="3142709"/>
            <a:ext cx="2160130" cy="646331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/>
              <a:t>Q: When did he make the most $?</a:t>
            </a: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6588334" y="4510861"/>
            <a:ext cx="2160130" cy="646331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/>
              <a:t>Q: What does the slope represent?</a:t>
            </a:r>
          </a:p>
        </p:txBody>
      </p:sp>
    </p:spTree>
    <p:extLst>
      <p:ext uri="{BB962C8B-B14F-4D97-AF65-F5344CB8AC3E}">
        <p14:creationId xmlns:p14="http://schemas.microsoft.com/office/powerpoint/2010/main" val="219555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/>
      <p:bldP spid="127" grpId="0" animBg="1"/>
      <p:bldP spid="128" grpId="0" animBg="1"/>
      <p:bldP spid="1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79" y="138050"/>
            <a:ext cx="5122601" cy="207270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300" dirty="0"/>
              <a:t>Ex: The following Graph shows Jimmy’s distance from home as he jogs around his neighbourhood.  Use the Graph to answer the following questions.</a:t>
            </a:r>
          </a:p>
        </p:txBody>
      </p:sp>
      <p:grpSp>
        <p:nvGrpSpPr>
          <p:cNvPr id="17411" name="Group 5"/>
          <p:cNvGrpSpPr>
            <a:grpSpLocks noChangeAspect="1"/>
          </p:cNvGrpSpPr>
          <p:nvPr/>
        </p:nvGrpSpPr>
        <p:grpSpPr bwMode="auto">
          <a:xfrm>
            <a:off x="453794" y="2405335"/>
            <a:ext cx="5597525" cy="3970338"/>
            <a:chOff x="-746" y="699"/>
            <a:chExt cx="6698" cy="3055"/>
          </a:xfrm>
        </p:grpSpPr>
        <p:sp>
          <p:nvSpPr>
            <p:cNvPr id="17437" name="AutoShape 4"/>
            <p:cNvSpPr>
              <a:spLocks noChangeAspect="1" noChangeArrowheads="1" noTextEdit="1"/>
            </p:cNvSpPr>
            <p:nvPr/>
          </p:nvSpPr>
          <p:spPr bwMode="auto">
            <a:xfrm>
              <a:off x="-192" y="705"/>
              <a:ext cx="6144" cy="2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38" name="Rectangle 6"/>
            <p:cNvSpPr>
              <a:spLocks noChangeArrowheads="1"/>
            </p:cNvSpPr>
            <p:nvPr/>
          </p:nvSpPr>
          <p:spPr bwMode="auto">
            <a:xfrm>
              <a:off x="-186" y="711"/>
              <a:ext cx="6132" cy="2898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7439" name="Line 7"/>
            <p:cNvSpPr>
              <a:spLocks noChangeShapeType="1"/>
            </p:cNvSpPr>
            <p:nvPr/>
          </p:nvSpPr>
          <p:spPr bwMode="auto">
            <a:xfrm flipV="1">
              <a:off x="48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0" name="Line 8"/>
            <p:cNvSpPr>
              <a:spLocks noChangeShapeType="1"/>
            </p:cNvSpPr>
            <p:nvPr/>
          </p:nvSpPr>
          <p:spPr bwMode="auto">
            <a:xfrm flipV="1">
              <a:off x="48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1" name="Line 9"/>
            <p:cNvSpPr>
              <a:spLocks noChangeShapeType="1"/>
            </p:cNvSpPr>
            <p:nvPr/>
          </p:nvSpPr>
          <p:spPr bwMode="auto">
            <a:xfrm flipV="1">
              <a:off x="108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2" name="Line 10"/>
            <p:cNvSpPr>
              <a:spLocks noChangeShapeType="1"/>
            </p:cNvSpPr>
            <p:nvPr/>
          </p:nvSpPr>
          <p:spPr bwMode="auto">
            <a:xfrm flipV="1">
              <a:off x="1092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3" name="Line 11"/>
            <p:cNvSpPr>
              <a:spLocks noChangeShapeType="1"/>
            </p:cNvSpPr>
            <p:nvPr/>
          </p:nvSpPr>
          <p:spPr bwMode="auto">
            <a:xfrm flipV="1">
              <a:off x="1692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4" name="Line 12"/>
            <p:cNvSpPr>
              <a:spLocks noChangeShapeType="1"/>
            </p:cNvSpPr>
            <p:nvPr/>
          </p:nvSpPr>
          <p:spPr bwMode="auto">
            <a:xfrm flipV="1">
              <a:off x="1698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5" name="Line 13"/>
            <p:cNvSpPr>
              <a:spLocks noChangeShapeType="1"/>
            </p:cNvSpPr>
            <p:nvPr/>
          </p:nvSpPr>
          <p:spPr bwMode="auto">
            <a:xfrm flipV="1">
              <a:off x="2298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6" name="Line 14"/>
            <p:cNvSpPr>
              <a:spLocks noChangeShapeType="1"/>
            </p:cNvSpPr>
            <p:nvPr/>
          </p:nvSpPr>
          <p:spPr bwMode="auto">
            <a:xfrm flipV="1">
              <a:off x="230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7" name="Line 15"/>
            <p:cNvSpPr>
              <a:spLocks noChangeShapeType="1"/>
            </p:cNvSpPr>
            <p:nvPr/>
          </p:nvSpPr>
          <p:spPr bwMode="auto">
            <a:xfrm flipV="1">
              <a:off x="290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8" name="Line 16"/>
            <p:cNvSpPr>
              <a:spLocks noChangeShapeType="1"/>
            </p:cNvSpPr>
            <p:nvPr/>
          </p:nvSpPr>
          <p:spPr bwMode="auto">
            <a:xfrm flipV="1">
              <a:off x="291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49" name="Line 17"/>
            <p:cNvSpPr>
              <a:spLocks noChangeShapeType="1"/>
            </p:cNvSpPr>
            <p:nvPr/>
          </p:nvSpPr>
          <p:spPr bwMode="auto">
            <a:xfrm flipV="1">
              <a:off x="351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0" name="Line 18"/>
            <p:cNvSpPr>
              <a:spLocks noChangeShapeType="1"/>
            </p:cNvSpPr>
            <p:nvPr/>
          </p:nvSpPr>
          <p:spPr bwMode="auto">
            <a:xfrm flipV="1">
              <a:off x="351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1" name="Line 19"/>
            <p:cNvSpPr>
              <a:spLocks noChangeShapeType="1"/>
            </p:cNvSpPr>
            <p:nvPr/>
          </p:nvSpPr>
          <p:spPr bwMode="auto">
            <a:xfrm flipV="1">
              <a:off x="411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2" name="Line 20"/>
            <p:cNvSpPr>
              <a:spLocks noChangeShapeType="1"/>
            </p:cNvSpPr>
            <p:nvPr/>
          </p:nvSpPr>
          <p:spPr bwMode="auto">
            <a:xfrm flipV="1">
              <a:off x="4122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3" name="Line 21"/>
            <p:cNvSpPr>
              <a:spLocks noChangeShapeType="1"/>
            </p:cNvSpPr>
            <p:nvPr/>
          </p:nvSpPr>
          <p:spPr bwMode="auto">
            <a:xfrm flipV="1">
              <a:off x="4722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4" name="Line 22"/>
            <p:cNvSpPr>
              <a:spLocks noChangeShapeType="1"/>
            </p:cNvSpPr>
            <p:nvPr/>
          </p:nvSpPr>
          <p:spPr bwMode="auto">
            <a:xfrm flipV="1">
              <a:off x="4728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5" name="Line 23"/>
            <p:cNvSpPr>
              <a:spLocks noChangeShapeType="1"/>
            </p:cNvSpPr>
            <p:nvPr/>
          </p:nvSpPr>
          <p:spPr bwMode="auto">
            <a:xfrm flipV="1">
              <a:off x="5328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6" name="Line 24"/>
            <p:cNvSpPr>
              <a:spLocks noChangeShapeType="1"/>
            </p:cNvSpPr>
            <p:nvPr/>
          </p:nvSpPr>
          <p:spPr bwMode="auto">
            <a:xfrm flipV="1">
              <a:off x="533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7" name="Line 25"/>
            <p:cNvSpPr>
              <a:spLocks noChangeShapeType="1"/>
            </p:cNvSpPr>
            <p:nvPr/>
          </p:nvSpPr>
          <p:spPr bwMode="auto">
            <a:xfrm>
              <a:off x="-180" y="303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8" name="Line 26"/>
            <p:cNvSpPr>
              <a:spLocks noChangeShapeType="1"/>
            </p:cNvSpPr>
            <p:nvPr/>
          </p:nvSpPr>
          <p:spPr bwMode="auto">
            <a:xfrm>
              <a:off x="-180" y="304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59" name="Line 27"/>
            <p:cNvSpPr>
              <a:spLocks noChangeShapeType="1"/>
            </p:cNvSpPr>
            <p:nvPr/>
          </p:nvSpPr>
          <p:spPr bwMode="auto">
            <a:xfrm>
              <a:off x="-180" y="257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0" name="Line 28"/>
            <p:cNvSpPr>
              <a:spLocks noChangeShapeType="1"/>
            </p:cNvSpPr>
            <p:nvPr/>
          </p:nvSpPr>
          <p:spPr bwMode="auto">
            <a:xfrm>
              <a:off x="-180" y="257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1" name="Line 29"/>
            <p:cNvSpPr>
              <a:spLocks noChangeShapeType="1"/>
            </p:cNvSpPr>
            <p:nvPr/>
          </p:nvSpPr>
          <p:spPr bwMode="auto">
            <a:xfrm>
              <a:off x="-180" y="210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2" name="Line 30"/>
            <p:cNvSpPr>
              <a:spLocks noChangeShapeType="1"/>
            </p:cNvSpPr>
            <p:nvPr/>
          </p:nvSpPr>
          <p:spPr bwMode="auto">
            <a:xfrm>
              <a:off x="-180" y="211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3" name="Line 31"/>
            <p:cNvSpPr>
              <a:spLocks noChangeShapeType="1"/>
            </p:cNvSpPr>
            <p:nvPr/>
          </p:nvSpPr>
          <p:spPr bwMode="auto">
            <a:xfrm>
              <a:off x="-180" y="164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4" name="Line 32"/>
            <p:cNvSpPr>
              <a:spLocks noChangeShapeType="1"/>
            </p:cNvSpPr>
            <p:nvPr/>
          </p:nvSpPr>
          <p:spPr bwMode="auto">
            <a:xfrm>
              <a:off x="-180" y="164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5" name="Line 33"/>
            <p:cNvSpPr>
              <a:spLocks noChangeShapeType="1"/>
            </p:cNvSpPr>
            <p:nvPr/>
          </p:nvSpPr>
          <p:spPr bwMode="auto">
            <a:xfrm>
              <a:off x="-180" y="117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6" name="Line 34"/>
            <p:cNvSpPr>
              <a:spLocks noChangeShapeType="1"/>
            </p:cNvSpPr>
            <p:nvPr/>
          </p:nvSpPr>
          <p:spPr bwMode="auto">
            <a:xfrm>
              <a:off x="-180" y="118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7" name="Line 35"/>
            <p:cNvSpPr>
              <a:spLocks noChangeShapeType="1"/>
            </p:cNvSpPr>
            <p:nvPr/>
          </p:nvSpPr>
          <p:spPr bwMode="auto">
            <a:xfrm>
              <a:off x="-180" y="349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8" name="Line 36"/>
            <p:cNvSpPr>
              <a:spLocks noChangeShapeType="1"/>
            </p:cNvSpPr>
            <p:nvPr/>
          </p:nvSpPr>
          <p:spPr bwMode="auto">
            <a:xfrm>
              <a:off x="-180" y="350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69" name="Line 37"/>
            <p:cNvSpPr>
              <a:spLocks noChangeShapeType="1"/>
            </p:cNvSpPr>
            <p:nvPr/>
          </p:nvSpPr>
          <p:spPr bwMode="auto">
            <a:xfrm>
              <a:off x="-180" y="350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70" name="Line 38"/>
            <p:cNvSpPr>
              <a:spLocks noChangeShapeType="1"/>
            </p:cNvSpPr>
            <p:nvPr/>
          </p:nvSpPr>
          <p:spPr bwMode="auto">
            <a:xfrm>
              <a:off x="-180" y="351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71" name="Rectangle 39"/>
            <p:cNvSpPr>
              <a:spLocks noChangeArrowheads="1"/>
            </p:cNvSpPr>
            <p:nvPr/>
          </p:nvSpPr>
          <p:spPr bwMode="auto">
            <a:xfrm>
              <a:off x="5820" y="3315"/>
              <a:ext cx="10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en-US"/>
            </a:p>
          </p:txBody>
        </p:sp>
        <p:sp>
          <p:nvSpPr>
            <p:cNvPr id="17472" name="Freeform 40"/>
            <p:cNvSpPr>
              <a:spLocks/>
            </p:cNvSpPr>
            <p:nvPr/>
          </p:nvSpPr>
          <p:spPr bwMode="auto">
            <a:xfrm>
              <a:off x="5880" y="3453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7473" name="Line 41"/>
            <p:cNvSpPr>
              <a:spLocks noChangeShapeType="1"/>
            </p:cNvSpPr>
            <p:nvPr/>
          </p:nvSpPr>
          <p:spPr bwMode="auto">
            <a:xfrm flipV="1">
              <a:off x="-132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74" name="Line 42"/>
            <p:cNvSpPr>
              <a:spLocks noChangeShapeType="1"/>
            </p:cNvSpPr>
            <p:nvPr/>
          </p:nvSpPr>
          <p:spPr bwMode="auto">
            <a:xfrm flipV="1">
              <a:off x="-126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75" name="Line 43"/>
            <p:cNvSpPr>
              <a:spLocks noChangeShapeType="1"/>
            </p:cNvSpPr>
            <p:nvPr/>
          </p:nvSpPr>
          <p:spPr bwMode="auto">
            <a:xfrm flipV="1">
              <a:off x="-120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76" name="Line 44"/>
            <p:cNvSpPr>
              <a:spLocks noChangeShapeType="1"/>
            </p:cNvSpPr>
            <p:nvPr/>
          </p:nvSpPr>
          <p:spPr bwMode="auto">
            <a:xfrm flipV="1">
              <a:off x="-114" y="711"/>
              <a:ext cx="1" cy="2892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77" name="Rectangle 45"/>
            <p:cNvSpPr>
              <a:spLocks noChangeArrowheads="1"/>
            </p:cNvSpPr>
            <p:nvPr/>
          </p:nvSpPr>
          <p:spPr bwMode="auto">
            <a:xfrm>
              <a:off x="-48" y="699"/>
              <a:ext cx="10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en-US"/>
            </a:p>
          </p:txBody>
        </p:sp>
        <p:sp>
          <p:nvSpPr>
            <p:cNvPr id="17478" name="Freeform 46"/>
            <p:cNvSpPr>
              <a:spLocks/>
            </p:cNvSpPr>
            <p:nvPr/>
          </p:nvSpPr>
          <p:spPr bwMode="auto">
            <a:xfrm>
              <a:off x="-174" y="717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"/>
                <a:gd name="T13" fmla="*/ 0 h 54"/>
                <a:gd name="T14" fmla="*/ 108 w 10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7479" name="Rectangle 47"/>
            <p:cNvSpPr>
              <a:spLocks noChangeArrowheads="1"/>
            </p:cNvSpPr>
            <p:nvPr/>
          </p:nvSpPr>
          <p:spPr bwMode="auto">
            <a:xfrm>
              <a:off x="-186" y="711"/>
              <a:ext cx="6132" cy="2898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7480" name="Rectangle 48"/>
            <p:cNvSpPr>
              <a:spLocks noChangeArrowheads="1"/>
            </p:cNvSpPr>
            <p:nvPr/>
          </p:nvSpPr>
          <p:spPr bwMode="auto">
            <a:xfrm>
              <a:off x="-153" y="3588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17481" name="Line 49"/>
            <p:cNvSpPr>
              <a:spLocks noChangeShapeType="1"/>
            </p:cNvSpPr>
            <p:nvPr/>
          </p:nvSpPr>
          <p:spPr bwMode="auto">
            <a:xfrm>
              <a:off x="486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82" name="Rectangle 50"/>
            <p:cNvSpPr>
              <a:spLocks noChangeArrowheads="1"/>
            </p:cNvSpPr>
            <p:nvPr/>
          </p:nvSpPr>
          <p:spPr bwMode="auto">
            <a:xfrm>
              <a:off x="426" y="3588"/>
              <a:ext cx="12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17483" name="Line 51"/>
            <p:cNvSpPr>
              <a:spLocks noChangeShapeType="1"/>
            </p:cNvSpPr>
            <p:nvPr/>
          </p:nvSpPr>
          <p:spPr bwMode="auto">
            <a:xfrm>
              <a:off x="1092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84" name="Rectangle 52"/>
            <p:cNvSpPr>
              <a:spLocks noChangeArrowheads="1"/>
            </p:cNvSpPr>
            <p:nvPr/>
          </p:nvSpPr>
          <p:spPr bwMode="auto">
            <a:xfrm>
              <a:off x="975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10</a:t>
              </a:r>
              <a:endParaRPr lang="en-US" altLang="en-US"/>
            </a:p>
          </p:txBody>
        </p:sp>
        <p:sp>
          <p:nvSpPr>
            <p:cNvPr id="17485" name="Line 53"/>
            <p:cNvSpPr>
              <a:spLocks noChangeShapeType="1"/>
            </p:cNvSpPr>
            <p:nvPr/>
          </p:nvSpPr>
          <p:spPr bwMode="auto">
            <a:xfrm>
              <a:off x="1698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86" name="Rectangle 54"/>
            <p:cNvSpPr>
              <a:spLocks noChangeArrowheads="1"/>
            </p:cNvSpPr>
            <p:nvPr/>
          </p:nvSpPr>
          <p:spPr bwMode="auto">
            <a:xfrm>
              <a:off x="1581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15</a:t>
              </a:r>
              <a:endParaRPr lang="en-US" altLang="en-US"/>
            </a:p>
          </p:txBody>
        </p:sp>
        <p:sp>
          <p:nvSpPr>
            <p:cNvPr id="17487" name="Line 55"/>
            <p:cNvSpPr>
              <a:spLocks noChangeShapeType="1"/>
            </p:cNvSpPr>
            <p:nvPr/>
          </p:nvSpPr>
          <p:spPr bwMode="auto">
            <a:xfrm>
              <a:off x="2304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88" name="Rectangle 56"/>
            <p:cNvSpPr>
              <a:spLocks noChangeArrowheads="1"/>
            </p:cNvSpPr>
            <p:nvPr/>
          </p:nvSpPr>
          <p:spPr bwMode="auto">
            <a:xfrm>
              <a:off x="2187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20</a:t>
              </a:r>
              <a:endParaRPr lang="en-US" altLang="en-US"/>
            </a:p>
          </p:txBody>
        </p:sp>
        <p:sp>
          <p:nvSpPr>
            <p:cNvPr id="17489" name="Line 57"/>
            <p:cNvSpPr>
              <a:spLocks noChangeShapeType="1"/>
            </p:cNvSpPr>
            <p:nvPr/>
          </p:nvSpPr>
          <p:spPr bwMode="auto">
            <a:xfrm>
              <a:off x="2910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90" name="Rectangle 58"/>
            <p:cNvSpPr>
              <a:spLocks noChangeArrowheads="1"/>
            </p:cNvSpPr>
            <p:nvPr/>
          </p:nvSpPr>
          <p:spPr bwMode="auto">
            <a:xfrm>
              <a:off x="2793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25</a:t>
              </a:r>
              <a:endParaRPr lang="en-US" altLang="en-US"/>
            </a:p>
          </p:txBody>
        </p:sp>
        <p:sp>
          <p:nvSpPr>
            <p:cNvPr id="17491" name="Line 59"/>
            <p:cNvSpPr>
              <a:spLocks noChangeShapeType="1"/>
            </p:cNvSpPr>
            <p:nvPr/>
          </p:nvSpPr>
          <p:spPr bwMode="auto">
            <a:xfrm>
              <a:off x="3516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92" name="Rectangle 60"/>
            <p:cNvSpPr>
              <a:spLocks noChangeArrowheads="1"/>
            </p:cNvSpPr>
            <p:nvPr/>
          </p:nvSpPr>
          <p:spPr bwMode="auto">
            <a:xfrm>
              <a:off x="3399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30</a:t>
              </a:r>
              <a:endParaRPr lang="en-US" altLang="en-US"/>
            </a:p>
          </p:txBody>
        </p:sp>
        <p:sp>
          <p:nvSpPr>
            <p:cNvPr id="17493" name="Line 61"/>
            <p:cNvSpPr>
              <a:spLocks noChangeShapeType="1"/>
            </p:cNvSpPr>
            <p:nvPr/>
          </p:nvSpPr>
          <p:spPr bwMode="auto">
            <a:xfrm>
              <a:off x="4122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94" name="Rectangle 62"/>
            <p:cNvSpPr>
              <a:spLocks noChangeArrowheads="1"/>
            </p:cNvSpPr>
            <p:nvPr/>
          </p:nvSpPr>
          <p:spPr bwMode="auto">
            <a:xfrm>
              <a:off x="4005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35</a:t>
              </a:r>
              <a:endParaRPr lang="en-US" altLang="en-US"/>
            </a:p>
          </p:txBody>
        </p:sp>
        <p:sp>
          <p:nvSpPr>
            <p:cNvPr id="17495" name="Line 63"/>
            <p:cNvSpPr>
              <a:spLocks noChangeShapeType="1"/>
            </p:cNvSpPr>
            <p:nvPr/>
          </p:nvSpPr>
          <p:spPr bwMode="auto">
            <a:xfrm>
              <a:off x="4728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96" name="Rectangle 64"/>
            <p:cNvSpPr>
              <a:spLocks noChangeArrowheads="1"/>
            </p:cNvSpPr>
            <p:nvPr/>
          </p:nvSpPr>
          <p:spPr bwMode="auto">
            <a:xfrm>
              <a:off x="4611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40</a:t>
              </a:r>
              <a:endParaRPr lang="en-US" altLang="en-US"/>
            </a:p>
          </p:txBody>
        </p:sp>
        <p:sp>
          <p:nvSpPr>
            <p:cNvPr id="17497" name="Line 65"/>
            <p:cNvSpPr>
              <a:spLocks noChangeShapeType="1"/>
            </p:cNvSpPr>
            <p:nvPr/>
          </p:nvSpPr>
          <p:spPr bwMode="auto">
            <a:xfrm>
              <a:off x="5334" y="3477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98" name="Rectangle 66"/>
            <p:cNvSpPr>
              <a:spLocks noChangeArrowheads="1"/>
            </p:cNvSpPr>
            <p:nvPr/>
          </p:nvSpPr>
          <p:spPr bwMode="auto">
            <a:xfrm>
              <a:off x="5217" y="3588"/>
              <a:ext cx="25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45</a:t>
              </a:r>
              <a:endParaRPr lang="en-US" altLang="en-US"/>
            </a:p>
          </p:txBody>
        </p:sp>
        <p:sp>
          <p:nvSpPr>
            <p:cNvPr id="17499" name="Rectangle 67"/>
            <p:cNvSpPr>
              <a:spLocks noChangeArrowheads="1"/>
            </p:cNvSpPr>
            <p:nvPr/>
          </p:nvSpPr>
          <p:spPr bwMode="auto">
            <a:xfrm>
              <a:off x="-746" y="2948"/>
              <a:ext cx="51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1000</a:t>
              </a:r>
              <a:endParaRPr lang="en-US" altLang="en-US"/>
            </a:p>
          </p:txBody>
        </p:sp>
        <p:sp>
          <p:nvSpPr>
            <p:cNvPr id="17500" name="Line 68"/>
            <p:cNvSpPr>
              <a:spLocks noChangeShapeType="1"/>
            </p:cNvSpPr>
            <p:nvPr/>
          </p:nvSpPr>
          <p:spPr bwMode="auto">
            <a:xfrm>
              <a:off x="-150" y="3045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501" name="Rectangle 69"/>
            <p:cNvSpPr>
              <a:spLocks noChangeArrowheads="1"/>
            </p:cNvSpPr>
            <p:nvPr/>
          </p:nvSpPr>
          <p:spPr bwMode="auto">
            <a:xfrm>
              <a:off x="-732" y="2480"/>
              <a:ext cx="51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2000</a:t>
              </a:r>
              <a:endParaRPr lang="en-US" altLang="en-US"/>
            </a:p>
          </p:txBody>
        </p:sp>
        <p:sp>
          <p:nvSpPr>
            <p:cNvPr id="17502" name="Line 70"/>
            <p:cNvSpPr>
              <a:spLocks noChangeShapeType="1"/>
            </p:cNvSpPr>
            <p:nvPr/>
          </p:nvSpPr>
          <p:spPr bwMode="auto">
            <a:xfrm>
              <a:off x="-150" y="2577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503" name="Rectangle 71"/>
            <p:cNvSpPr>
              <a:spLocks noChangeArrowheads="1"/>
            </p:cNvSpPr>
            <p:nvPr/>
          </p:nvSpPr>
          <p:spPr bwMode="auto">
            <a:xfrm>
              <a:off x="-732" y="2018"/>
              <a:ext cx="51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3000</a:t>
              </a:r>
              <a:endParaRPr lang="en-US" altLang="en-US"/>
            </a:p>
          </p:txBody>
        </p:sp>
        <p:sp>
          <p:nvSpPr>
            <p:cNvPr id="17504" name="Line 72"/>
            <p:cNvSpPr>
              <a:spLocks noChangeShapeType="1"/>
            </p:cNvSpPr>
            <p:nvPr/>
          </p:nvSpPr>
          <p:spPr bwMode="auto">
            <a:xfrm>
              <a:off x="-150" y="2115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505" name="Rectangle 73"/>
            <p:cNvSpPr>
              <a:spLocks noChangeArrowheads="1"/>
            </p:cNvSpPr>
            <p:nvPr/>
          </p:nvSpPr>
          <p:spPr bwMode="auto">
            <a:xfrm>
              <a:off x="-732" y="1550"/>
              <a:ext cx="51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4000</a:t>
              </a:r>
              <a:endParaRPr lang="en-US" altLang="en-US"/>
            </a:p>
          </p:txBody>
        </p:sp>
        <p:sp>
          <p:nvSpPr>
            <p:cNvPr id="17506" name="Line 74"/>
            <p:cNvSpPr>
              <a:spLocks noChangeShapeType="1"/>
            </p:cNvSpPr>
            <p:nvPr/>
          </p:nvSpPr>
          <p:spPr bwMode="auto">
            <a:xfrm>
              <a:off x="-150" y="1647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507" name="Rectangle 75"/>
            <p:cNvSpPr>
              <a:spLocks noChangeArrowheads="1"/>
            </p:cNvSpPr>
            <p:nvPr/>
          </p:nvSpPr>
          <p:spPr bwMode="auto">
            <a:xfrm>
              <a:off x="-732" y="1088"/>
              <a:ext cx="51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Courier New" panose="02070309020205020404" pitchFamily="49" charset="0"/>
                </a:rPr>
                <a:t>5000</a:t>
              </a:r>
              <a:endParaRPr lang="en-US" altLang="en-US"/>
            </a:p>
          </p:txBody>
        </p:sp>
        <p:sp>
          <p:nvSpPr>
            <p:cNvPr id="17508" name="Line 76"/>
            <p:cNvSpPr>
              <a:spLocks noChangeShapeType="1"/>
            </p:cNvSpPr>
            <p:nvPr/>
          </p:nvSpPr>
          <p:spPr bwMode="auto">
            <a:xfrm>
              <a:off x="-150" y="1185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509" name="Rectangle 77"/>
            <p:cNvSpPr>
              <a:spLocks noChangeArrowheads="1"/>
            </p:cNvSpPr>
            <p:nvPr/>
          </p:nvSpPr>
          <p:spPr bwMode="auto">
            <a:xfrm>
              <a:off x="-186" y="711"/>
              <a:ext cx="6132" cy="2898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</p:grpSp>
      <p:sp>
        <p:nvSpPr>
          <p:cNvPr id="17412" name="TextBox 78"/>
          <p:cNvSpPr txBox="1">
            <a:spLocks noChangeArrowheads="1"/>
          </p:cNvSpPr>
          <p:nvPr/>
        </p:nvSpPr>
        <p:spPr bwMode="auto">
          <a:xfrm>
            <a:off x="2695344" y="6301060"/>
            <a:ext cx="1714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/>
              <a:t>Time (minutes)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-36512" y="3248601"/>
            <a:ext cx="523220" cy="1693733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CA" sz="2200" dirty="0">
                <a:latin typeface="Arial" charset="0"/>
              </a:rPr>
              <a:t>Distance (m)</a:t>
            </a:r>
          </a:p>
        </p:txBody>
      </p:sp>
      <p:cxnSp>
        <p:nvCxnSpPr>
          <p:cNvPr id="84" name="Straight Connector 83"/>
          <p:cNvCxnSpPr/>
          <p:nvPr/>
        </p:nvCxnSpPr>
        <p:spPr>
          <a:xfrm rot="5400000" flipH="1" flipV="1">
            <a:off x="1466619" y="4297635"/>
            <a:ext cx="566738" cy="465138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2001607" y="3629298"/>
            <a:ext cx="1001712" cy="588962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996969" y="3622948"/>
            <a:ext cx="1027113" cy="635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016144" y="3632473"/>
            <a:ext cx="519113" cy="3175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525732" y="3951560"/>
            <a:ext cx="496887" cy="952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16200000" flipH="1">
            <a:off x="4049482" y="4923110"/>
            <a:ext cx="2112962" cy="166688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 flipH="1" flipV="1">
            <a:off x="645882" y="5191397"/>
            <a:ext cx="1181100" cy="50482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1050694" y="5727973"/>
            <a:ext cx="357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1203094" y="4516710"/>
            <a:ext cx="357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1696807" y="3930923"/>
            <a:ext cx="371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2709632" y="3305448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3735157" y="3308623"/>
            <a:ext cx="357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4243157" y="3870598"/>
            <a:ext cx="341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F</a:t>
            </a: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4981344" y="3762648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5148032" y="5716860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120" name="Oval 119"/>
          <p:cNvSpPr/>
          <p:nvPr/>
        </p:nvSpPr>
        <p:spPr>
          <a:xfrm>
            <a:off x="1447569" y="4786585"/>
            <a:ext cx="95250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1" name="Oval 120"/>
          <p:cNvSpPr/>
          <p:nvPr/>
        </p:nvSpPr>
        <p:spPr>
          <a:xfrm>
            <a:off x="930044" y="6004198"/>
            <a:ext cx="96838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2" name="Oval 121"/>
          <p:cNvSpPr/>
          <p:nvPr/>
        </p:nvSpPr>
        <p:spPr>
          <a:xfrm>
            <a:off x="1942869" y="4203973"/>
            <a:ext cx="95250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3" name="Oval 122"/>
          <p:cNvSpPr/>
          <p:nvPr/>
        </p:nvSpPr>
        <p:spPr>
          <a:xfrm>
            <a:off x="2968394" y="3592785"/>
            <a:ext cx="96838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4" name="Oval 123"/>
          <p:cNvSpPr/>
          <p:nvPr/>
        </p:nvSpPr>
        <p:spPr>
          <a:xfrm>
            <a:off x="3966932" y="3581673"/>
            <a:ext cx="96837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5" name="Oval 124"/>
          <p:cNvSpPr/>
          <p:nvPr/>
        </p:nvSpPr>
        <p:spPr>
          <a:xfrm>
            <a:off x="4474932" y="3924573"/>
            <a:ext cx="95250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6" name="Oval 125"/>
          <p:cNvSpPr/>
          <p:nvPr/>
        </p:nvSpPr>
        <p:spPr>
          <a:xfrm>
            <a:off x="4981344" y="3940448"/>
            <a:ext cx="96838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7" name="Oval 126"/>
          <p:cNvSpPr/>
          <p:nvPr/>
        </p:nvSpPr>
        <p:spPr>
          <a:xfrm>
            <a:off x="5133744" y="6004198"/>
            <a:ext cx="96838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5582045" y="221870"/>
            <a:ext cx="3466163" cy="6771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altLang="en-US" sz="1900" dirty="0"/>
              <a:t>Q: How fast was he running from A to B?</a:t>
            </a:r>
          </a:p>
        </p:txBody>
      </p:sp>
      <p:sp>
        <p:nvSpPr>
          <p:cNvPr id="4" name="Rectangle 3"/>
          <p:cNvSpPr/>
          <p:nvPr/>
        </p:nvSpPr>
        <p:spPr>
          <a:xfrm>
            <a:off x="5437080" y="1628800"/>
            <a:ext cx="361112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altLang="en-US" dirty="0"/>
              <a:t>Q: How fast was he from B to C?</a:t>
            </a:r>
          </a:p>
        </p:txBody>
      </p:sp>
      <p:sp>
        <p:nvSpPr>
          <p:cNvPr id="5" name="Rectangle 4"/>
          <p:cNvSpPr/>
          <p:nvPr/>
        </p:nvSpPr>
        <p:spPr>
          <a:xfrm>
            <a:off x="5436096" y="2924944"/>
            <a:ext cx="372223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altLang="en-US" dirty="0"/>
              <a:t>Q: What happened from D to E?</a:t>
            </a:r>
          </a:p>
        </p:txBody>
      </p:sp>
      <p:sp>
        <p:nvSpPr>
          <p:cNvPr id="6" name="Rectangle 5"/>
          <p:cNvSpPr/>
          <p:nvPr/>
        </p:nvSpPr>
        <p:spPr>
          <a:xfrm>
            <a:off x="5512394" y="3944089"/>
            <a:ext cx="366811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altLang="en-US" dirty="0"/>
              <a:t>Q: What happened from G to H?  How fast was he travelling?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8104" y="5600273"/>
            <a:ext cx="366811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altLang="en-US" dirty="0"/>
              <a:t>Q: What was the total distance Travelled?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5582045" y="800156"/>
            <a:ext cx="2954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>
                <a:solidFill>
                  <a:srgbClr val="FF0000"/>
                </a:solidFill>
              </a:rPr>
              <a:t>He ran 2000m in 5 minutes</a:t>
            </a:r>
          </a:p>
        </p:txBody>
      </p:sp>
      <p:graphicFrame>
        <p:nvGraphicFramePr>
          <p:cNvPr id="10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54954"/>
              </p:ext>
            </p:extLst>
          </p:nvPr>
        </p:nvGraphicFramePr>
        <p:xfrm>
          <a:off x="5796136" y="1121149"/>
          <a:ext cx="1080386" cy="612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761760" imgH="431640" progId="Equation.DSMT4">
                  <p:embed/>
                </p:oleObj>
              </mc:Choice>
              <mc:Fallback>
                <p:oleObj name="Equation" r:id="rId4" imgW="761760" imgH="431640" progId="Equation.DSMT4">
                  <p:embed/>
                  <p:pic>
                    <p:nvPicPr>
                      <p:cNvPr id="10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121149"/>
                        <a:ext cx="1080386" cy="612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396352"/>
              </p:ext>
            </p:extLst>
          </p:nvPr>
        </p:nvGraphicFramePr>
        <p:xfrm>
          <a:off x="6876522" y="1213799"/>
          <a:ext cx="14287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799920" imgH="190440" progId="Equation.DSMT4">
                  <p:embed/>
                </p:oleObj>
              </mc:Choice>
              <mc:Fallback>
                <p:oleObj name="Equation" r:id="rId6" imgW="799920" imgH="190440" progId="Equation.DSMT4">
                  <p:embed/>
                  <p:pic>
                    <p:nvPicPr>
                      <p:cNvPr id="1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522" y="1213799"/>
                        <a:ext cx="14287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5966752" y="2001246"/>
            <a:ext cx="2954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>
                <a:solidFill>
                  <a:srgbClr val="FF0000"/>
                </a:solidFill>
              </a:rPr>
              <a:t>He ran 1000m in 5 minutes</a:t>
            </a:r>
          </a:p>
        </p:txBody>
      </p:sp>
      <p:graphicFrame>
        <p:nvGraphicFramePr>
          <p:cNvPr id="1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799126"/>
              </p:ext>
            </p:extLst>
          </p:nvPr>
        </p:nvGraphicFramePr>
        <p:xfrm>
          <a:off x="6107928" y="2294387"/>
          <a:ext cx="1104167" cy="636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749160" imgH="431640" progId="Equation.DSMT4">
                  <p:embed/>
                </p:oleObj>
              </mc:Choice>
              <mc:Fallback>
                <p:oleObj name="Equation" r:id="rId8" imgW="749160" imgH="431640" progId="Equation.DSMT4">
                  <p:embed/>
                  <p:pic>
                    <p:nvPicPr>
                      <p:cNvPr id="12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928" y="2294387"/>
                        <a:ext cx="1104167" cy="636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049228"/>
              </p:ext>
            </p:extLst>
          </p:nvPr>
        </p:nvGraphicFramePr>
        <p:xfrm>
          <a:off x="7264114" y="2436654"/>
          <a:ext cx="14065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787320" imgH="190440" progId="Equation.DSMT4">
                  <p:embed/>
                </p:oleObj>
              </mc:Choice>
              <mc:Fallback>
                <p:oleObj name="Equation" r:id="rId10" imgW="787320" imgH="190440" progId="Equation.DSMT4">
                  <p:embed/>
                  <p:pic>
                    <p:nvPicPr>
                      <p:cNvPr id="1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4114" y="2436654"/>
                        <a:ext cx="1406525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TextBox 129"/>
          <p:cNvSpPr txBox="1">
            <a:spLocks noChangeArrowheads="1"/>
          </p:cNvSpPr>
          <p:nvPr/>
        </p:nvSpPr>
        <p:spPr bwMode="auto">
          <a:xfrm>
            <a:off x="5624424" y="3294276"/>
            <a:ext cx="363376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>
                <a:solidFill>
                  <a:srgbClr val="FF0000"/>
                </a:solidFill>
              </a:rPr>
              <a:t>He was resting.   He didn’t move further/closer to home</a:t>
            </a:r>
          </a:p>
        </p:txBody>
      </p:sp>
      <p:sp>
        <p:nvSpPr>
          <p:cNvPr id="131" name="TextBox 130"/>
          <p:cNvSpPr txBox="1">
            <a:spLocks noChangeArrowheads="1"/>
          </p:cNvSpPr>
          <p:nvPr/>
        </p:nvSpPr>
        <p:spPr bwMode="auto">
          <a:xfrm>
            <a:off x="5517919" y="4520153"/>
            <a:ext cx="344656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>
                <a:solidFill>
                  <a:srgbClr val="FF0000"/>
                </a:solidFill>
              </a:rPr>
              <a:t>Took the Bus home, couldn’t run anymore</a:t>
            </a:r>
          </a:p>
        </p:txBody>
      </p:sp>
      <p:graphicFrame>
        <p:nvGraphicFramePr>
          <p:cNvPr id="13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356043"/>
              </p:ext>
            </p:extLst>
          </p:nvPr>
        </p:nvGraphicFramePr>
        <p:xfrm>
          <a:off x="6516216" y="5014689"/>
          <a:ext cx="1156512" cy="655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761760" imgH="431640" progId="Equation.DSMT4">
                  <p:embed/>
                </p:oleObj>
              </mc:Choice>
              <mc:Fallback>
                <p:oleObj name="Equation" r:id="rId12" imgW="761760" imgH="431640" progId="Equation.DSMT4">
                  <p:embed/>
                  <p:pic>
                    <p:nvPicPr>
                      <p:cNvPr id="1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5014689"/>
                        <a:ext cx="1156512" cy="655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943575"/>
              </p:ext>
            </p:extLst>
          </p:nvPr>
        </p:nvGraphicFramePr>
        <p:xfrm>
          <a:off x="7677444" y="5151783"/>
          <a:ext cx="1464195" cy="288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965160" imgH="190440" progId="Equation.DSMT4">
                  <p:embed/>
                </p:oleObj>
              </mc:Choice>
              <mc:Fallback>
                <p:oleObj name="Equation" r:id="rId14" imgW="965160" imgH="190440" progId="Equation.DSMT4">
                  <p:embed/>
                  <p:pic>
                    <p:nvPicPr>
                      <p:cNvPr id="1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7444" y="5151783"/>
                        <a:ext cx="1464195" cy="288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5962659" y="6093296"/>
            <a:ext cx="32898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dirty="0">
                <a:solidFill>
                  <a:srgbClr val="FF0000"/>
                </a:solidFill>
              </a:rPr>
              <a:t>Just add all the vertical distance travelled:  8000m</a:t>
            </a:r>
          </a:p>
        </p:txBody>
      </p:sp>
    </p:spTree>
    <p:extLst>
      <p:ext uri="{BB962C8B-B14F-4D97-AF65-F5344CB8AC3E}">
        <p14:creationId xmlns:p14="http://schemas.microsoft.com/office/powerpoint/2010/main" val="20835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3" grpId="0" animBg="1"/>
      <p:bldP spid="4" grpId="0" animBg="1"/>
      <p:bldP spid="5" grpId="0" animBg="1"/>
      <p:bldP spid="6" grpId="0" animBg="1"/>
      <p:bldP spid="7" grpId="0" animBg="1"/>
      <p:bldP spid="107" grpId="0"/>
      <p:bldP spid="111" grpId="0"/>
      <p:bldP spid="130" grpId="0" animBg="1"/>
      <p:bldP spid="131" grpId="0" animBg="1"/>
      <p:bldP spid="1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316" y="144586"/>
            <a:ext cx="7497762" cy="69212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III) Constant Slope Property</a:t>
            </a:r>
          </a:p>
        </p:txBody>
      </p:sp>
      <p:pic>
        <p:nvPicPr>
          <p:cNvPr id="4115" name="Picture 1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753" y="2251075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116" name="TextBox 6"/>
          <p:cNvSpPr txBox="1">
            <a:spLocks noChangeArrowheads="1"/>
          </p:cNvSpPr>
          <p:nvPr/>
        </p:nvSpPr>
        <p:spPr bwMode="auto">
          <a:xfrm>
            <a:off x="323528" y="1009650"/>
            <a:ext cx="8039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latin typeface="Gill Sans MT" pitchFamily="34" charset="0"/>
              </a:rPr>
              <a:t>Given the following line, find the slope of each line segment: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25216" y="3319463"/>
            <a:ext cx="795337" cy="476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896741" y="3273425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2760341" y="3913188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1058541" y="2651125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6" name="Straight Arrow Connector 25"/>
          <p:cNvCxnSpPr/>
          <p:nvPr/>
        </p:nvCxnSpPr>
        <p:spPr>
          <a:xfrm rot="16200000" flipV="1">
            <a:off x="772791" y="2967038"/>
            <a:ext cx="690562" cy="476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510724"/>
              </p:ext>
            </p:extLst>
          </p:nvPr>
        </p:nvGraphicFramePr>
        <p:xfrm>
          <a:off x="423541" y="1554163"/>
          <a:ext cx="73501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5" imgW="393480" imgH="215640" progId="Equation.DSMT4">
                  <p:embed/>
                </p:oleObj>
              </mc:Choice>
              <mc:Fallback>
                <p:oleObj name="Equation" r:id="rId5" imgW="393480" imgH="215640" progId="Equation.DSMT4">
                  <p:embed/>
                  <p:pic>
                    <p:nvPicPr>
                      <p:cNvPr id="3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1" y="1554163"/>
                        <a:ext cx="73501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706809"/>
              </p:ext>
            </p:extLst>
          </p:nvPr>
        </p:nvGraphicFramePr>
        <p:xfrm>
          <a:off x="4036691" y="1555750"/>
          <a:ext cx="7588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7" imgW="406080" imgH="215640" progId="Equation.DSMT4">
                  <p:embed/>
                </p:oleObj>
              </mc:Choice>
              <mc:Fallback>
                <p:oleObj name="Equation" r:id="rId7" imgW="406080" imgH="215640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6691" y="1555750"/>
                        <a:ext cx="7588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78000"/>
              </p:ext>
            </p:extLst>
          </p:nvPr>
        </p:nvGraphicFramePr>
        <p:xfrm>
          <a:off x="2018978" y="1543050"/>
          <a:ext cx="7588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9" imgW="406080" imgH="228600" progId="Equation.DSMT4">
                  <p:embed/>
                </p:oleObj>
              </mc:Choice>
              <mc:Fallback>
                <p:oleObj name="Equation" r:id="rId9" imgW="406080" imgH="228600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8978" y="1543050"/>
                        <a:ext cx="758825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13433"/>
              </p:ext>
            </p:extLst>
          </p:nvPr>
        </p:nvGraphicFramePr>
        <p:xfrm>
          <a:off x="6152828" y="1579563"/>
          <a:ext cx="7588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1" imgW="406080" imgH="215640" progId="Equation.DSMT4">
                  <p:embed/>
                </p:oleObj>
              </mc:Choice>
              <mc:Fallback>
                <p:oleObj name="Equation" r:id="rId11" imgW="406080" imgH="215640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2828" y="1579563"/>
                        <a:ext cx="7588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Oval 35"/>
          <p:cNvSpPr/>
          <p:nvPr/>
        </p:nvSpPr>
        <p:spPr>
          <a:xfrm>
            <a:off x="3609653" y="4560888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7" name="Oval 36"/>
          <p:cNvSpPr/>
          <p:nvPr/>
        </p:nvSpPr>
        <p:spPr>
          <a:xfrm>
            <a:off x="4473253" y="5200650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52676"/>
              </p:ext>
            </p:extLst>
          </p:nvPr>
        </p:nvGraphicFramePr>
        <p:xfrm>
          <a:off x="828353" y="2401888"/>
          <a:ext cx="622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3" imgW="622080" imgH="253800" progId="Equation.DSMT4">
                  <p:embed/>
                </p:oleObj>
              </mc:Choice>
              <mc:Fallback>
                <p:oleObj name="Equation" r:id="rId13" imgW="622080" imgH="253800" progId="Equation.DSMT4">
                  <p:embed/>
                  <p:pic>
                    <p:nvPicPr>
                      <p:cNvPr id="3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353" y="2401888"/>
                        <a:ext cx="622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784451"/>
              </p:ext>
            </p:extLst>
          </p:nvPr>
        </p:nvGraphicFramePr>
        <p:xfrm>
          <a:off x="1760216" y="2995613"/>
          <a:ext cx="609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5" imgW="609480" imgH="253800" progId="Equation.DSMT4">
                  <p:embed/>
                </p:oleObj>
              </mc:Choice>
              <mc:Fallback>
                <p:oleObj name="Equation" r:id="rId15" imgW="609480" imgH="253800" progId="Equation.DSMT4">
                  <p:embed/>
                  <p:pic>
                    <p:nvPicPr>
                      <p:cNvPr id="41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216" y="2995613"/>
                        <a:ext cx="6096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934983"/>
              </p:ext>
            </p:extLst>
          </p:nvPr>
        </p:nvGraphicFramePr>
        <p:xfrm>
          <a:off x="2692078" y="3684588"/>
          <a:ext cx="469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7" imgW="469800" imgH="253800" progId="Equation.DSMT4">
                  <p:embed/>
                </p:oleObj>
              </mc:Choice>
              <mc:Fallback>
                <p:oleObj name="Equation" r:id="rId17" imgW="469800" imgH="253800" progId="Equation.DSMT4">
                  <p:embed/>
                  <p:pic>
                    <p:nvPicPr>
                      <p:cNvPr id="41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078" y="3684588"/>
                        <a:ext cx="4699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212026"/>
              </p:ext>
            </p:extLst>
          </p:nvPr>
        </p:nvGraphicFramePr>
        <p:xfrm>
          <a:off x="3493766" y="4294188"/>
          <a:ext cx="622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9" imgW="622080" imgH="253800" progId="Equation.DSMT4">
                  <p:embed/>
                </p:oleObj>
              </mc:Choice>
              <mc:Fallback>
                <p:oleObj name="Equation" r:id="rId19" imgW="622080" imgH="253800" progId="Equation.DSMT4">
                  <p:embed/>
                  <p:pic>
                    <p:nvPicPr>
                      <p:cNvPr id="41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3766" y="4294188"/>
                        <a:ext cx="6223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426321"/>
              </p:ext>
            </p:extLst>
          </p:nvPr>
        </p:nvGraphicFramePr>
        <p:xfrm>
          <a:off x="4143053" y="4964113"/>
          <a:ext cx="609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1" imgW="609480" imgH="253800" progId="Equation.DSMT4">
                  <p:embed/>
                </p:oleObj>
              </mc:Choice>
              <mc:Fallback>
                <p:oleObj name="Equation" r:id="rId21" imgW="609480" imgH="253800" progId="Equation.DSMT4">
                  <p:embed/>
                  <p:pic>
                    <p:nvPicPr>
                      <p:cNvPr id="4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053" y="4964113"/>
                        <a:ext cx="6096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093617"/>
              </p:ext>
            </p:extLst>
          </p:nvPr>
        </p:nvGraphicFramePr>
        <p:xfrm>
          <a:off x="1136328" y="1524000"/>
          <a:ext cx="4318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3" imgW="177480" imgH="241200" progId="Equation.DSMT4">
                  <p:embed/>
                </p:oleObj>
              </mc:Choice>
              <mc:Fallback>
                <p:oleObj name="Equation" r:id="rId23" imgW="177480" imgH="241200" progId="Equation.DSMT4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328" y="1524000"/>
                        <a:ext cx="4318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>
            <a:off x="1117278" y="3957638"/>
            <a:ext cx="1720850" cy="476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V="1">
            <a:off x="475928" y="3314700"/>
            <a:ext cx="1276350" cy="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972941" y="4605338"/>
            <a:ext cx="1719262" cy="476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V="1">
            <a:off x="1330003" y="3962400"/>
            <a:ext cx="1276350" cy="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110928" y="5233988"/>
            <a:ext cx="3414713" cy="476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-165421" y="3948112"/>
            <a:ext cx="2552700" cy="952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68127"/>
              </p:ext>
            </p:extLst>
          </p:nvPr>
        </p:nvGraphicFramePr>
        <p:xfrm>
          <a:off x="3063553" y="1525588"/>
          <a:ext cx="739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5" imgW="304560" imgH="241200" progId="Equation.DSMT4">
                  <p:embed/>
                </p:oleObj>
              </mc:Choice>
              <mc:Fallback>
                <p:oleObj name="Equation" r:id="rId25" imgW="304560" imgH="241200" progId="Equation.DSMT4">
                  <p:embed/>
                  <p:pic>
                    <p:nvPicPr>
                      <p:cNvPr id="41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553" y="1525588"/>
                        <a:ext cx="7397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061192"/>
              </p:ext>
            </p:extLst>
          </p:nvPr>
        </p:nvGraphicFramePr>
        <p:xfrm>
          <a:off x="5108253" y="1527175"/>
          <a:ext cx="739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7" imgW="304560" imgH="241200" progId="Equation.DSMT4">
                  <p:embed/>
                </p:oleObj>
              </mc:Choice>
              <mc:Fallback>
                <p:oleObj name="Equation" r:id="rId27" imgW="304560" imgH="241200" progId="Equation.DSMT4">
                  <p:embed/>
                  <p:pic>
                    <p:nvPicPr>
                      <p:cNvPr id="41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253" y="1527175"/>
                        <a:ext cx="7397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975803"/>
              </p:ext>
            </p:extLst>
          </p:nvPr>
        </p:nvGraphicFramePr>
        <p:xfrm>
          <a:off x="7354566" y="1541463"/>
          <a:ext cx="739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9" imgW="304560" imgH="241200" progId="Equation.DSMT4">
                  <p:embed/>
                </p:oleObj>
              </mc:Choice>
              <mc:Fallback>
                <p:oleObj name="Equation" r:id="rId29" imgW="304560" imgH="241200" progId="Equation.DSMT4">
                  <p:embed/>
                  <p:pic>
                    <p:nvPicPr>
                      <p:cNvPr id="41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566" y="1541463"/>
                        <a:ext cx="7397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736354"/>
              </p:ext>
            </p:extLst>
          </p:nvPr>
        </p:nvGraphicFramePr>
        <p:xfrm>
          <a:off x="2673028" y="1492250"/>
          <a:ext cx="4318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31" imgW="177480" imgH="241200" progId="Equation.DSMT4">
                  <p:embed/>
                </p:oleObj>
              </mc:Choice>
              <mc:Fallback>
                <p:oleObj name="Equation" r:id="rId31" imgW="177480" imgH="241200" progId="Equation.DSMT4">
                  <p:embed/>
                  <p:pic>
                    <p:nvPicPr>
                      <p:cNvPr id="41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028" y="1492250"/>
                        <a:ext cx="4318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838129"/>
              </p:ext>
            </p:extLst>
          </p:nvPr>
        </p:nvGraphicFramePr>
        <p:xfrm>
          <a:off x="4752653" y="1530350"/>
          <a:ext cx="4318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3" imgW="177480" imgH="241200" progId="Equation.DSMT4">
                  <p:embed/>
                </p:oleObj>
              </mc:Choice>
              <mc:Fallback>
                <p:oleObj name="Equation" r:id="rId33" imgW="177480" imgH="241200" progId="Equation.DSMT4">
                  <p:embed/>
                  <p:pic>
                    <p:nvPicPr>
                      <p:cNvPr id="41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653" y="1530350"/>
                        <a:ext cx="4318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480112"/>
              </p:ext>
            </p:extLst>
          </p:nvPr>
        </p:nvGraphicFramePr>
        <p:xfrm>
          <a:off x="6817991" y="1566863"/>
          <a:ext cx="5556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4" imgW="228600" imgH="241200" progId="Equation.DSMT4">
                  <p:embed/>
                </p:oleObj>
              </mc:Choice>
              <mc:Fallback>
                <p:oleObj name="Equation" r:id="rId34" imgW="228600" imgH="241200" progId="Equation.DSMT4">
                  <p:embed/>
                  <p:pic>
                    <p:nvPicPr>
                      <p:cNvPr id="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7991" y="1566863"/>
                        <a:ext cx="5556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830441" y="2660650"/>
            <a:ext cx="3424237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latin typeface="Gill Sans MT" pitchFamily="34" charset="0"/>
              </a:rPr>
              <a:t>According to the </a:t>
            </a:r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“Constant Slope Property”, </a:t>
            </a:r>
            <a:r>
              <a:rPr lang="en-CA" sz="2300">
                <a:latin typeface="Gill Sans MT" pitchFamily="34" charset="0"/>
              </a:rPr>
              <a:t>any two points on a line will always generate the same slope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1117278" y="2701925"/>
            <a:ext cx="3411538" cy="25654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34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36" grpId="0" animBg="1"/>
      <p:bldP spid="37" grpId="0" animBg="1"/>
      <p:bldP spid="6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GENSWF_OUTPUT_FILE_NAME" val="m9hch3.2"/>
  <p:tag name="ISPRING_ULTRA_SCORM_COURSE_ID" val="DF9BFC5D-73E3-46E2-9776-213679CE19B2"/>
  <p:tag name="ISPRING_SCORM_RATE_SLIDES" val="1"/>
  <p:tag name="ISPRING_SCORM_PASSING_SCORE" val="100.0000000000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1FU0c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A1FU0c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NRVNH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A1FU0d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NRVNH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NRVN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DUVTR/WL2nlmAAAAaAAAABwAAAB1bml2ZXJzYWwvbG9jYWxfc2V0dGluZ3MueG1ss7GvyM1RKEstKs7Mz7NVMtQzUFJIzUvOT8nMS7dVCg1x07VQUiguScxLSczJz0u1VcrLV1Kwt+OyyclPTswJTi0pASosVijISaxMLQpJzQUySlL9EnOBKp2cfRNLMvSSE5X07bgAUEsDBBQAAgAIADO7f0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A1FU0c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A5FU0eFzc13EyUAACYyAAAXAAAAdW5pdmVyc2FsL3VuaXZlcnNhbC5wbmfte3k4m+n7b9qhHaatjk4XtX27qCnFlBJLSnU607G3tcQWGdUwltAgSIl0us5MLW1VUmLrKGqNNUgsbU2lRDC2ICI0JAgJgogIJ4b5/n7nOr9zXef8c67rd675w+V9n/t57vvz3PfnuZ/7efO+v15zvLpf8bgiAADYb/PDlRsAwGckAGC3x+d7ZC2Pc22WZf92Rdy4ehlQ1qk2LbuRC7B2sAYAKpK/WPeVl90r3P7BIwIAUH+89bcreXIBBgCcJ9tcsXaJ8Zljej0JmfbYOx+XH3c37u7bkUfeMZN7DBpe/nAJpvrLwd2tX6R9rtL35Xnrl9cRCddBD+Ryf8rwvnISP/bzrWS579W/zTh2su1W+NfS6BWjpipOKb9opohfFCDVWL1e0/m4qL9xY7nMczmJ9nv8/H3NkCZRowAi5kc3fyFDFVBYyRM1b0ppyfFLudqFUVUoo6n8gtsy0VutO9JlOtBqfVyJsDiHtxYlAkdfJu2TjcH9yxeYWAe2BtIaqp7J7seeT9hOFudYqH6+JZxSr3+EMpFdAfSf5cQmh0tXqQbNIPVWmHB4ZbxmJFkqD8j4zFqkMTm80IXZEPb6epsQ4Jo+VOkgFPDWrA7ZTdMWmRWehW6u0QvYC1EFoBNxk6ngMh/81Gr6LfzKUBk51Nd8Mhg/19kQwHChsCs3HWYaDVWjfilpMalaiEbMIkf6z0KpcMbS1J+5Ty6GGmhNJUlWlQeOAga7Su/zKZYrFTQyS8qn3d+rVNbAgwiGG4SZgpEGAVqAT+ratJhUGH9i0FSHGn94tEzDauFXp5B4IRATIdTGLGqDd8WYbEDEgs0NAe1o8+qH6XL0OpMlZaYOlf9ptSm0gsIxKy0hq4UZizW0uFp1P7M9RiFDm2fMkvxMZg8ui3IGAmazEpuf+BHYZY5izwFWF+wNLX4YliaqsAoNb5emSpd+Voobm7loPLy8urFUYIU+fFsYN0JJo5hqAG6Lk5QjcdpeZiptbQx0dZP3c+e9TMSm9o9nVvnKB5zO8iITuuuDux3qCIcY5MiZHDxbV5vrd6m9qVQpvXUh+rxFUvKk+4lPL3gxmbKBs9nJcROnwqabg7svUu5GyWw/xaONmgRWGwvJ0LnHkI2yBAmSjt4H8M5PkWPGdMWOCv03M+wnXv+eoH3azKZwA+UjjejJmsa1GM6ZorPoNjc1ejMXgocYHKi2/TNshTmiXXtj2nEzwSjrmjoDsof5A89/jtyF5keAd33DVEgY6nzwPvLqo+Te/vLZ7AecJUK3p861/H5Tdv8FVIn0ZXnmwOSSU7RnNAXl8iSCc9g4eUk10RrIO26cHHTesfmcLrWjoXK0hvYMqcZF2RccIKEwnGOqIodRVv9wjVrtKHc56w36mmB5wbQzOHVj+U6ohZs/hdFxLgFu0XSKqo7zkCC8KfqUQKI2L1vp61ZYAqMRDoVtBrDyoSsercVoZb8YfnmzYVeIIIRZBTfTWAQxIALmTJkodiVCHTh0tCYLlUW5I+hvavdTNzrfZGA0+0LyJaAuM1eOuS7sUvi27dfvHL+ekTuhfcTs7Jtx43PaqirE2ezAxbiMsP2qTlHBYuTz55TqyDxoftudK1ncKwYt4SdTuGlQbLavh2Mr1cZuLSBmLSCerbBawUR2O/zUQeyf9+7Bl79cUFbUPZhv0XXo9qEDh44IQVIjiHxbQgoqH3OrYbYFhFkZCiBw0rge/vnUC8bJoK66tPxWapxR1z7qnf7ycxbS7/26aetBTKPQfOp6kPtFQncG3zN5qCF5XP9eqDxjJlsUvYKUp84mz+ACW/20uoQ+XRLLll71IQOVglFtVIa6rgoRNNoT5n8k0qhraCET2bla0wByu1uInI3MGDCBSascDmdUOtR0wCU6La1oPD3vsncrVTibqy/RlZzlWapiJ/ubjokgyIDhyfIFlIOXsHBTdUhQ08FLkgeMrastW5BQHTaXHQEzV0ocvXmndWcm6hxv9oZlBJB4f+T2tdluEU/7JErNaawywxyRUGJHOkSijGWibqE8uJ50BMnZTOauQbU8aE0rR7wKGXrQotj47NqxIaU04uWwxGwsfQbam/DOTEhA9GaK6cLj2MmA9HRLYTvISNChTSWgzundD80n+LKJiS2GAkQDHotQjf4yskrPbKEsfjmrzE+7RZhFGDczCXIfFapYdVH4HWHeAjjF9pFeci08aN2wzE8lWWCeZddKi+qbDwGvIU0dg/Fb7CHYZNEtWUTCYpwalq4vDSbdmSPNEkIYi43XW6UukrJHiZJgNRNLQmDvRf1TTGQCJPocAMDlTuH0DbzOzFw5oa2Uq2iB6mj71vFYj1WvnpPJ79gqb58seh2qo9o4hGHzQ6vd20721y3hlzNzspCO18pybivK1oXfGy/PA4R/gWyDgx71531UKFbIn+6snvZxTJGm+qJ8hI7RHGhXsPs9f+bXQS7WtfdmO0xBvQmM5/yhcs/Hld5dfqQnOXhufxBOFKJhVDIqGmqqNu2vcKV4PKIl5Zo7UtyKIsMs3BbrqCb6yS0IqV1pV3jj71ijA7zwjCTGC7ouI4VeQRST0KlcdlMpHeVCgD2WpvoZbzFh0wKVzUERY73jScGYxJZWbo0mTmLBND4nrVX/AvBWbNYWHSnswoDeFR16+jzlecaliT/yHC+c1P6UBs73yOqeOF2KTeX2WzGRlc8oiHizQtXPrmHxMH8zs7SSDQ8fTkog5UgRYrTgtqM18BUypIJWPosDJek1KzxNM/Gt1jfSVzFgX20t3JjOkmcmQH1JtzbE5X77Ko3Y85PE17Em5ximxJ9gktZlUD5ZkYRq5sS8YWu1zPwBYmBFa6uvnPcX+52VhT/By1dXhlcX1QQaJRbCsLwkwXAWwr2VFh6kLmygIjwZLsyhstnNdVqHIYEBRlnyGfbApmYj9OhnkBVwEjuEHT46xJnNvZPtz2idc4ieIyxctLAkSF/yEazX5Ec7LDhtHY26/DyFmJGRZ6GtaIZ489aZ/Z3jaZ2YiVunfOvz2361z28Tpuev0X9ti/mknGYpLEEYQWinevttfmxtW4O5D+i19FoxjImh6gwzeaZc51pW8Jr2V5wbnzKunHk9oNWu8PSwo1H8iusaHUZRsWIum39P0p3yj4F8yuB6OHJwiCB1w9FjtwJax6lwG1GI+9rkjcnIq9jU5bLppOmye6HEU4IhxccqbtocsyHC269QPi1YytxgJiKiZGJ5KKrkVsPkAtFBL6J6brXTkDLZb3Ir3ZMyzDlAma5j2a04EAnYelnydZetjzbTIXCNYPH4wMIQDANTrYSgoLdUrm9CgzJCvBqBRj6tBHTGwsmWVlFY49ViDE2XaVyyIp11BwA6ZVt76MY4ve19Jcbx80WQNgG5+Czl/oPC44Q1SsxiaqBh6H7VgrY26mAzNoVivuscA4tfLkYlaKenXV3uuuCRfDwqRFZpdBB9avlV44G+tBXKMUCw5tV7N2vWOefHq9cKUoFSIxYCWhC7r9TvB1q5PR41caWSk0lHiD2Ttv1C9K1pQhQ9VS2Ig1fBPTZnOheuSSxaZqQZc2V+b0Y3VbAbHrUIKZaZhkFyEYyKGxKxOfsCzLv2zXIyiLChoLy8lsh7CaOb4uJkS8dlxrgEHctsaj9vlGSxAe8oP06gbvwWghk9WqPHjvqeWPoI/KZ0uc1vBaxB2fJGb+aGMeGOXpFFb3+8muQzGWcGrHEtmWsPnkrYNXMtwfWaki8Apnvv8S+GXx7E0YlKhMn4WQPAmNrnJNFHBV+oD8OyASupaAbcjfjX1GguHYqR0gS//Pnkf+opq+mqT07tBgC6f8uRVYiXdO/py5pK/7Og3WKDi9kIEE4aYFRkrZ4HI3cBAD991y2rgHMOWx8FAO66yUG2BF/+nwruujWt9RNCN4RWmxHCxLA4v5QIyJhh48pwMJiySG9aqZmuiFff6meiHJ56QzrD2pSyCijrJlvY4HE8L9adcM+SFzMuVqvvlPL/bv86b21gqyy9yA/Ysjp8jPdn7lV8QdadIJ2WFze416v8LmRhNsTafut1W3K3wBJFkpIGaBAUtzqvp2EVv37rXF4fmr64Grc2XSAv6/G1n2s3JOucbl4nmahO3rJRfAGbU9wHw2556n6FHCRPv2pL1bEErSkdZJqWzFtvfywBQ9HLM1fMtGm2hdRCOKVM1vmtztm8Nex//4vCpuWZYkJoViy/ntbyWIm1NK6EiRGuLrC1/d7wt6ZfblsERksYrNG4larsRsUap4vLfW4qV5cNtoLpeuOiTml1F0jYwWmUVeYXBvVhDQ9u9pP/ioYNJFTrTfyMc/YwSLrU2/tNbArO5850W4YLXVlGHnctJCr1bvoAwyOGebWJUHwHt42H+mbEfUbMzWaBYuZ/PO6pNLk4ObqNY6ZBF5hoS+Wde63xrT7aDW0nI9+PqX1i19Bzqdnyw8utN2qfHbnZX7ttPPNqf9du9Tt+hYxjGLBIxhswzqZYY0dTvO678OxsefOH55qDGuzNmz/gfcWh5YC4tB05X/fn86zEiyuJeaHPu82Dzzt+LLMtXgxfvcF5dikDkGFxKVnv/UyD7TYApuvl8bNh54xTrqVfg0SDO807ZJt8qXk10gNg2bwz1WFbHjz0HBJXWqtQFNjIPHIhwNoEdxYMG56cZxy8KyBsY1Zvnmm9oZBcNRat4zE6aEguVW4I6KVH366tWdPweo8ZMNtlyssU7Cpm78SO7eqp03v8Dg6ItXW3v83kfn/do2uoQdm0mL8mack9D9COLG7Z8dKcTmmt+MDs7Bmnghd2P4cd2h3Aw9/1qCntF1negkD4ce4KsvRQ8ty8RNkwWQoZwJ/+JQmIJTnAyeTwh1x4aZNIyxc8B/1rxbxeKZZ7Sw5pbJxuvfHY7f1iCMrDrR/t0wRiG3KkO+b4qeUoMKu5VNVOPXc5ygse/KwMlr8cY7LelMA64UZO3cbP5PXhdArkkSxVO2Z+z2Vzr2S5EZcBP1mvz0kS3N99XKyORjK2evjjtA2alfBv8dkbNt0dpNHJPMYpK6tqzDb04cYklchklCzgfUSyrmAxcywh5a7PrtU+1rTrfygjWtVHFG0pI0KyQKMvgli21OAmqCymSnuTvrxrpFTzb20HpJ1B+ssXl2UccK7CzjxY9HMjXtxlWjoofvsv6gi31UcF+h8O8f7d4oubdgqI6G37rD6HTWew/Fj1Rv5hFGNyPPQKcsfBwwTiw/fh2UCsebWySUBpsejP39KRHmVXR76b4rvvaCN4fN0R/YPBqy3HSaZfk0fzq/mdAy3qOCXd7UUnoROvxTgC04ZrifId5KZbpqzxzNLH5iXbLJqDKlRXfYMVTPiE0/hJcfRoC8fyJgFyymVb/YHiERuUysckdMEnchm8tDAaNTQ/6+/Cr4uL+ZsDMoh2TYE9Z+Odo1npNTpk9uL4zsIoH46KHhtBip8HM7q0YbGC3/2pUZTJv0k2XqP3lc8iE1crjeuBPHCI9raM31HZsBhbX/Vj1DRueJTuUEicc0LuGCNB4BIHpl3Z0P5Xn/r0+mUo1neWDLndSVGvxcP70yRRrMEn4kM+FNYGRp2ts9BnlW1PlFnWOe74obZUbrBEEGLxvayOrsoOCadMMnboxaCfy/kAYRauPrW95PRLBlozmqMffyqG6B3t3QTZMY9mcjN/E5WOzAcymL8TUuzSnTwYnq1MhDhqZ8YrNXNAZG9P7IHUg2kC5a7QDGSKfcTMU7xtTqYelLmDRL2AiKYsL7ApTq11DNtVxyeLRGpR2HM3VvXGqGs9ezFwJ1Uggrye3PK8IahULjlEUgpsdCi3580VYr7/ya2KDJa5eW7HkQtBUX4F5LpfnaXnusuA2OMwqXKCoHiyPmiF0ShzkWTHRQ3pkHjVAtLZ/ldA7G9y1AiSx0CJ/JpaGAcZuIM+pmau851CLqWIVNF3orQ27YzvuqW+Q1OhP4+XRK3dyeGU0iGtOgTjdtoADS5sstF3GI3yK/SuzLiEyh6nq+OcwNvESfJSeF3VHfVR5BAW4Vc4AjfjPRcI9HkkC0Nt+4A0DxZZ8W0VGjsQgPwb3ojtLxnyvZD7Xkz3mafZ8u3hER5C4u10N+aDwaFqoBkMkIWuNaM6/xsGAe67SBJk+A++OrFEYjU4/OvikkUj+Yd/0dYPdVbtrzoygQ+Kslk5oTc2M7czvdVUuyTcOz0sMM/2c4cci6XWG3QpB06LNZkrzIOh6ICM5UjKZO8OHXr7iPPp8zjAnY9du7UO5vdHs2Q2PtoP2k91VB667NT/PjbzPCDg4k2G1jC9Jr6YuROLQJ1X4UfGDjy7HVN0pPMBx3vFezw2SmUBfY1ydht3QaH3c4svbpNtnwS/5xLtUpwgHqE1uwvkV/S9fu5tL05y3nafI/ixd1aGXUqtzBveOrtM9Tr6FeM+qstIJy5iv9iB2E9U1dPT+vqMqUY45VNEUZC84zWHH5105/UZVu2rov7fmBU7uxtReZ0oT/JWbnh0DQxsKXIbkxvz0L29JojN1UOidxYdWmtKayz1gWUe//ftUWf/3hz/H14UejWuzRTju+JXqvDcbMyGbRZGVk3EG1Y7wcgaF+8svebxdSSiem5WbM8ye/kNWlrohJ7Rk5h39RIeBQwXyWpuqi+5j01JJmAvDoRnUcX+GNdNxHAJu4na/OIvouU5ps4v9jk7wTUs41b9c1CyWg+4VZKknF9zgbMh4BXYw/ezAlGTqBEsrdT3KDgvF8DCrLZoNh3HInogqYGaoJhv1KOctSb866lzTj+qQyVvkOjpPNxoxpnK2SU7WEZJAGXbkH7qQMuDEUUDV4Xz080hUvISKTmHvO+Bn7t93ocLElKWtnuSXoMHVzErzeTnGh02v+cyRJgpO8lxJnnQmhEoyipBdsqE9/qE/xWgG7iigREPrWuub4tyXiBO/Vz8yPXJrctO+4vdqJHcintepEMlreK+ctAAKIikiOhPf3mk47jPz7rCJxVB6lgkpJu2aMSsWz//B0w1GB90MUjao+PZ+x3WORVJnS+yN9ozNEvpAKYiKIG41OXiHC8ent8R4Z0d1FjKL4klajGaRjY6TrFTPWtL6KZdHjD3fIHbXzzty1O+E1W/bux75kTJ5Wvv3R9SQU5vjj+GZR1+IGx473rPmaRbAtNADoW2qhiMl9oFOatgA3Vj3MrttUJcr9nrkSnt61hrQtFl/1Kv1uKDuEkOSq95QJtalOMppMX/EC0/B2IdOWLEr8MEsWAeaZiEE/WWlz7GqATI3JMV75Hd4afmljrZV3nDIx77bDpoKA2zFpBpFLI+f4Ldz/NOXQjORm4vu5kbfi9H3BRACpf8tOa1Vl8boh+O9hnaJzLT8t/f1BE6xhwvvjxgOJXE89hVqiN8+ZALg2mwSYmp4sQTZdhnyDYQZVnjMSyeOplnQS1aaBW75UFXghNx7cKlYnjhwczJ18rmRg0rgVn0vYqFkQHQCYSbMcQ130FUF59mwsDD/JlC87754bKKnot8/IHtdAQpet9RonxPuc6w03AkoRc2eCwL6xs0W3bb3bhTm2r7g125XU7xkQGXfGhZS92oStZB7CXsht+qanB9mV+isLhomRbJvlMQNFiHdq1pYq8kup4AMswGQqRF0Pe3aohuMn2VxXmxIfIawcQyKimUGSD158VNb9vO1BkPPLJP960LQD146HeLPZkg1kBmYOtAM4hQjoMl7NJrMRS45BO4rn5j7WsBa97D5H3JfpCj7VjJq8sR7yGXRauZrARwS2WniuXA4KJZWUDRZf6xa8WVoVQUbGT2yT6vpgPs+DZzmGpPGCM43fd6qrhzoHENxqSIb63DghHYZj13aNA2rQuKyl90u80oDwVdtH9bNF+1L4g6X7fP2S/6njOtluN84ux4yftb+5/I0FwC1+x7qpK1bH+M4aaizTgfGvy6p3kAPusIy/BsBnWVK5IO3wlmCt9dai1d/ggKUim0xy/bN18veh8EIXkLbfvLEZqJDC8Gtp0djsnDEmhEJGG5LRgUf/spl3rNS/LKeRtQrW2OzVubn36VS1eMK5TLkSMetyR+z0HJ57lkhfE6qw8rVzUgLFUKBk7s0v9Zx1eP98yXXVcIe0o1TeOT2kGGzBs61LYouknSK2CqmL6KykLojGmFJEkMWoorO86rJVHVXV0HS5BvuvHHH09WXA7VMEr2ZIHyyY/AsMZWpF1erLdo8gLDh+BS6lS7szO6a32TWbRs4FvpeSEZ4sFFNBZrRe57z9DpZX711qCmshn3rv7bv4sxxy8jD5lHmIV6HnE6/Htxf5W+1MGOF6Mw72AcDGlcao/XNAjm/7u0k/sT4mktKlQkFRx4rkA+HCmCuA1UeFEDfKgh4O0kppXnwvpvcpFX4YNe7qcJu6yaUUtTf6ZY2hbavfn7+J2YmjJRkHVnZuaBx1mkWc3c4OHtIf/1Ef6cNbiQem7rAcYev/62xft7lUyUNC3jnlCSNa1U7M4iWTUgy+z4tcCtHu3uhyMDDO3PIjWMLb7/VlYE3N3MfTHj9ZeLlzIFcdy2sxU3irykbKsN9lJd9taTkJ/YwVDJcIrzzTyXgrVWYNP5i5zav9oni6HSGY4Xa23gDLf+7SR1r3uVn9T8f30g8799UvOP4B/BP4J/BP8I/hH8I/hH8P+JoIGdCBwdbFgZDpbddb+3iJedx0ObJEyBrOelL/4vtLa/sxbhWescTvbGdLZJtmSEa4LZ4GLij2yd9EsYIZm7AHeRq8mbq8k0XNNSXmCoKdigcanHNUtMx0jp0yYQ7d5ML0vGh8JFhrW1KCV7fYLDlSno8hw9XYXcCwCs2f5EetAQngKV1EAZZwFnvtrsMZD2RGrgPh3FLBwl7F4LkRyoie52mMkqHTFrL/isCl6XeDVZw0Fi0Lj66UnvxpJokWoQZrkp7nJ6nNlTJqB9q8ZTTIoruvNR+4X4igk1mxahmXaVY+y1B3BbHN652GHUZV/1Tst2MBMe0LZy5nRnfuMVg4b595EWShXR3Y2vnb5Iqs/95KcpGeS8u7+31zf3QUYCeXaTH90sseUslEU38l6/u1VqufgsOWRUmCXyVrEK+SicFa2+3Ws5jw209Um2B7PRUh60eSabImoUoMFSw/V8uh5Bem4q6yazfQtgxqdDf65/Njx5qD0hxWq+CjXSWrFpAgBwXzl/1KMbK7/+8qYJTYtazw3xEslmnlnaUU+aPvQUouVy+u7pDL7yGX9rbabfLzZTNjHHKeNRltJpJ+gcfcbxm45g3JGBBSSV980XvxvHZ2nHDTw+nBbAyeRSUbSOR9lBzBV0GF+3NKfKj3csyszS6ctwOyKcaA8YM0TuQyOYrkUFIDDZiVJnCO5mWnv26jTIbEWpXO2+2DTbe/40x1iySrGKP2yoe+z71kJ0Nl2nRfkYjuD13k/jkCFlQ0VAcmMO8TBFSIaosZ7gDH2HYML+UDHBc9wr4VWTuwG4AoZWQ27ccjCR9qfxlMYpigIpdtDYfuSrHw85hitE1HQj1FBwrG+4izSAwC5hWbDEnbUg7GT499QxT8eaUJhJ5/mOpGI/Er+XtA/vEGH/l07uC/DPzFpj4lQrchfm6D2+RpTCIQXzwEL8/ieK9fSaz8NfOj9sQ98L9QwNIMwVDpR2tJo9GkIg7SV7mFs/kLJA8eur8B6MGV/fnyoP0Lej22GpnvdDPafCIg5dt45WIj/4FW6tvchs996jO5H1fVOx+ejEWaa4+4R0sWGtIHZoJkvQzvnslwqyvpLjZiS9nGf5ZnBlw7SflFojx+yK4xjhYWgxFRrPiCGn6x0F1KnVX3fesTHBuVk1N/ohcy+TtZrIigm/s8Zu/zV4vx21w50d+bguOYcMj7l33XO85xNe/OBtrPdh5QibmARg3PGWoNa2jS5hw55+K7bL5oPuoECHg6VcFQwjOAMGJ4dIXXhuhrNq9/gxIJya0IyIk7KJ1iLWxhwrdLkLTvQGjIVHNlAXe9Lvh95SDWDEH5JNU0EjsCJz/xPePcf3Nvc+TpFQiJcPeuJyrmnquGzK0Was+CJQVzmoi4fH9iQYjd4tuhe4FhDzsCsPr+9l9YGUih/FP05XBxt5RKk39xvsWsrVlE7Z3OdHNwkzi2HnKIz+kHrAW5jphQkpjbVO66+3mRg5Ga7v3IKDphYhWiOSEBq59niEEMS9ZBy/vqC5ueC6ifAgm/p3l8JV6ScYqfE1aDrcq1OwGIf6DkLqbe6U+BuyEOlo71ol4peRP5f6U1wnkv2SJj9qNsp1Fh0v2OjuZ5uizS5M5WsBb9QqkLeowg2LyiovbldDlXDNsj+a2T1K5qqq+HDVCuHCr80Mfuvbeo8RSEmm+8TOtQ+GHaXsI9XAPegzuDnH/pUA96CRso9RicI3asAo8E9J5lYlfIYcU252xCOW+G8IfZrVHrCYjY+ub0spk6BPT3PwTvuEFP1Q1agAGbc6WfD43RWGV5Fgy8J/uXHNDq+fbLlxeAUrPDappmX8aDij4PUBhdiCz0mF1d8UQOEYuADJcKuEL49f0gjYFY8Tz7IfHvV5yb8Pl4P8WDyEOAyUZ6pRzQYoMlM3WTnkfVWHo051UXzJL2U0Mw3bSsFLm2tl2F0l9wIzCR33Qi/7Fr33pZ1iJ8zEndbsKJgZybu3eEKzI/vklNs12pp/ozOqwxQI93odWyKjceVIF6W8C/JSnvkQ7IOanJEk5Q7FlO+pYuvwdac6J5L5q4+jNf/y6ly3gIOVeTWB9EcUKpBfaRiaGdEHwrr+TNCHlh0ZgZdmkU2/65b+oW2JWH55yUdcMiDNh+se5ghNVwyMs4fKv4XUGmDlmNpNi6mEkPhlMAYp7LWS9uK3XsYNW6iyklSFjX71+cCtKO8PZvLMvLgbJF5B3rZlYjPeK+1U8rMcN72a61wzhUJxFjxIhROkYdalkqjZpD3CKapSTGUbriB+y8Fza/b3D2csa0qgtfB6qB360lPK0H5ikCV1o/ZZdkr63GMVa9Fm3PgX0MH1kS7piGs3TRVxlrf+Sgn9k/CdUvxt84uRxhZln/JlQT0fMTLxsmwrxIPWwF1ATIjfPrK4JcMPpQbcSiKdXvpQyIYTi+Kwq6QzIvxACl+RzKblRSkgjCGJZAETSy28xz/m5lzTSA7xSnQW2omICKxUKVUA61p5Z1KsRApso9VRb1uk5EhGIrocuJ+p6yUXPmebUkITok/aJ7K3bCPWwmdz8JfIDdauEzdeLYQ5pG1FHVMb2N949q5rTPEYTvhE8QEVf71ffK1w/Nn6tVRhykwzwVmeWWHhyojtJfaLUnmVs0Ff+hDdWdXZohqn4NASyylO5URANnoF/ioK7z28HtssisVjxDjM+D4pX7DBx48/SvZpBAcIJBBaUnHa2me4onhxwVNkHTVHlVrutfmytdkYtpVfDCe8MeJm9FGgfHmG0Wud1e/QXGJTALlDz5UakWWuZLZUOWkK604McQ5SicSlbvQrZgSGd6YuCF/ylzS9SsOGuyQf96pWzTV3Ft0PjRo0WH9v0KD1caNTsN7JcdpccgLK6gIMYvmR2uMPhPV2GWsWtTHhQqXNeaWMV2qzTlbSC/eHYjHgKnYQXo0h/gzIa17PhTp+GSkLk6usvll6bvdSNwQZ1ZET+2u8pBYTS5oD1gtz8EA/xzjqy7Xi5YKEXvWtQAsmNhYNNhe97oU4PqKMLYkwm6K/fmDRY6//4bT+h+tBDQob9DkpDBgrEARFeUMCVrrOSMNDDCSUwnuhWHB2jpsCCdDdBccETSmXmE1xQItbdVQkIyycay3SZ34VeagSB8xJf1jwYBiRkb1WmD28/qem9M9Ibz4uRxJVJdoo86f0n888OcVR+lRpDNSa2n3JKXDBayNZcItmLSLBm3/N0Z0inpxqYs42Nhdv7Wqy7GFWRtH9tj1m+YctRtSdC1zAQ1wHPsi2G9lOTyN7Irtp6i9wOP3NOdmGwHjfq7n+TrMBluFNWgdjlsFhqskS7R19zpu9dXw+6j9v4Fw76Josq6D3Bu8jSTZedHcU3ecT8delk9CNSdcxKa95g0fTthK31e7rAjFleUZh2zczW4lLw4tSTtUsTzDCrxyTqYPJ1E2/4OqJAhOtgZreHcRozdi9TOesGA2GvnalkqZlA6kEsa+KviC8zJ3bCi0h9MofydI1wubaEloGzkexWqbtWwNokw3xbHRQht4hQJ23ejMhlkl7aU68pbnofNlIptBurW+M5GTVfrRp/mGxG4G1VspK38O47onZegvKkfsZROsg59tcb9rtfeK91dQKD8PQ/DQa7+DQkRNHAXdsv47jpAXkD40pT47AiJl5DFFKMuoDc9QaqD9Oq+pybC/YYyU0sqpCrQwFFOwCnjD1NQVWiWUICdMgAOCuBDePu2tK/Rx3GtzjQ0/36ilinJjl6OZWzVn0WVsDF/GugcyLVyXVR1IJcZO64NIaAWZTAtRc6348+iJe4Z2Yzw8xBwDG1jMifOptjn+KUqjXAhfTOBFnD7SFAc1Mp6JS7dKgcQsfgNKhbOkQJxXsk5a09b2C+L94pWy0Qtycvl9W1N+1izwcKUutAqe9u7e+bRCPippE7Bz81jcOBadk497mrf6ZHL+0aQ1Ut2mq+lLWMpaRt2AiyrFtVIks9m7dtzUKJTtclB0Pw3jjaZu7tV87habpyrtsfepg853jlbLLP977H1BLAwQUAAIACAAORVNH15kSKV8AAABqAAAAGwAAAHVuaXZlcnNhbC91bml2ZXJzYWwucG5nLnhtbC2MWwqAIBAA/4PuIHuATU2thczLJCn0wqTH7Yto/mY+pnPXPLHDpz2uiwWBHFxfFt2W/BH9ya63CZT8A9htoSYU+tczDjlYMI1AkloZ3QILPo4hW9C8RlKKEymo3uUDUEsBAgAAFAACAAgADUVTRyoNwzZRBAAACxAAAB0AAAAAAAAAAQAAAAAAAAAAAHVuaXZlcnNhbC9jb21tb25fbWVzc2FnZXMubG5nUEsBAgAAFAACAAgADUVTRyXfYoO9BAAAyxYAACcAAAAAAAAAAQAAAAAAjAQAAHVuaXZlcnNhbC9mbGFzaF9wdWJsaXNoaW5nX3NldHRpbmdzLnhtbFBLAQIAABQAAgAIAA1FU0dISKwfsQIAAFEKAAAhAAAAAAAAAAEAAAAAAI4JAAB1bml2ZXJzYWwvZmxhc2hfc2tpbl9zZXR0aW5ncy54bWxQSwECAAAUAAIACAANRVNHQVh2I5EEAADcFQAAJgAAAAAAAAABAAAAAAB+DAAAdW5pdmVyc2FsL2h0bWxfcHVibGlzaGluZ19zZXR0aW5ncy54bWxQSwECAAAUAAIACAANRVNHkkawmakBAABDBgAAHwAAAAAAAAABAAAAAABTEQAAdW5pdmVyc2FsL2h0bWxfc2tpbl9zZXR0aW5ncy5qc1BLAQIAABQAAgAIAA1FU0ca2uo7qgAAAB8BAAAaAAAAAAAAAAEAAAAAADkTAAB1bml2ZXJzYWwvaTE4bl9wcmVzZXRzLnhtbFBLAQIAABQAAgAIAA1FU0f1i9p5ZgAAAGgAAAAcAAAAAAAAAAEAAAAAABsUAAB1bml2ZXJzYWwvbG9jYWxfc2V0dGluZ3MueG1sUEsBAgAAFAACAAgAM7t/RM6CCTfsAgAAiAgAABQAAAAAAAAAAQAAAAAAuxQAAHVuaXZlcnNhbC9wbGF5ZXIueG1sUEsBAgAAFAACAAgADUVTRxe1aH2NCgAAE1oAACkAAAAAAAAAAQAAAAAA2RcAAHVuaXZlcnNhbC9za2luX2N1c3RvbWl6YXRpb25fc2V0dGluZ3MueG1sUEsBAgAAFAACAAgADkVTR4XNzXcTJQAAJjIAABcAAAAAAAAAAAAAAAAArSIAAHVuaXZlcnNhbC91bml2ZXJzYWwucG5nUEsBAgAAFAACAAgADkVTR9eZEilfAAAAagAAABsAAAAAAAAAAQAAAAAA9UcAAHVuaXZlcnNhbC91bml2ZXJzYWwucG5nLnhtbFBLBQYAAAAACwALAEkDAACNSAAAAAA="/>
  <p:tag name="ISPRING_PRESENTATION_TITLE" val="Section 3.2 Slopes and Lengths of Line Segments"/>
  <p:tag name="ISPRING_RESOURCE_PATHS_HASH_PRESENTER" val="f741f67a7fc6b66060dac5c6bc86f155a996c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OneDrive - SD41\Website\m9h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408</TotalTime>
  <Words>1067</Words>
  <Application>Microsoft Office PowerPoint</Application>
  <PresentationFormat>On-screen Show (4:3)</PresentationFormat>
  <Paragraphs>221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Century Schoolbook</vt:lpstr>
      <vt:lpstr>Courier New</vt:lpstr>
      <vt:lpstr>Gill Sans MT</vt:lpstr>
      <vt:lpstr>Times New Roman</vt:lpstr>
      <vt:lpstr>Verdana</vt:lpstr>
      <vt:lpstr>Wingdings</vt:lpstr>
      <vt:lpstr>Wingdings 2</vt:lpstr>
      <vt:lpstr>Oriel</vt:lpstr>
      <vt:lpstr>Equation</vt:lpstr>
      <vt:lpstr>Section 3.2 Slopes and Lengths of Line Segments </vt:lpstr>
      <vt:lpstr>I) Distance between any two values</vt:lpstr>
      <vt:lpstr>PowerPoint Presentation</vt:lpstr>
      <vt:lpstr>PowerPoint Presentation</vt:lpstr>
      <vt:lpstr>II) Slope</vt:lpstr>
      <vt:lpstr>PowerPoint Presentation</vt:lpstr>
      <vt:lpstr>Applications of Slopes and Distance</vt:lpstr>
      <vt:lpstr>Ex: The following Graph shows Jimmy’s distance from home as he jogs around his neighbourhood.  Use the Graph to answer the following questions.</vt:lpstr>
      <vt:lpstr>III) Constant Slope Property</vt:lpstr>
      <vt:lpstr>PowerPoint Presentation</vt:lpstr>
      <vt:lpstr>PowerPoint Presentation</vt:lpstr>
      <vt:lpstr>Ex: If the distance between A(5,-1) to B(-7,k) is 15 units, find the value of “k”</vt:lpstr>
      <vt:lpstr>PowerPoint Presentation</vt:lpstr>
      <vt:lpstr>Challenge: Given the equation 7y+3x=637, how many points on the line where both the “x” and “y” coordinates are positive integers?</vt:lpstr>
      <vt:lpstr>Contest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3.2 Slopes and Lengths of Line Segments</dc:title>
  <dc:creator>Danny Young</dc:creator>
  <cp:lastModifiedBy>Danny Young</cp:lastModifiedBy>
  <cp:revision>46</cp:revision>
  <dcterms:created xsi:type="dcterms:W3CDTF">2011-06-27T16:11:13Z</dcterms:created>
  <dcterms:modified xsi:type="dcterms:W3CDTF">2018-11-25T03:54:17Z</dcterms:modified>
</cp:coreProperties>
</file>